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442" r:id="rId3"/>
    <p:sldId id="618" r:id="rId4"/>
    <p:sldId id="629" r:id="rId5"/>
    <p:sldId id="621" r:id="rId6"/>
    <p:sldId id="630" r:id="rId7"/>
    <p:sldId id="623" r:id="rId8"/>
    <p:sldId id="627" r:id="rId9"/>
    <p:sldId id="625" r:id="rId10"/>
    <p:sldId id="628" r:id="rId11"/>
    <p:sldId id="643" r:id="rId12"/>
    <p:sldId id="644" r:id="rId13"/>
    <p:sldId id="645" r:id="rId14"/>
    <p:sldId id="600" r:id="rId15"/>
    <p:sldId id="632" r:id="rId16"/>
    <p:sldId id="646" r:id="rId17"/>
    <p:sldId id="647" r:id="rId18"/>
    <p:sldId id="649" r:id="rId19"/>
    <p:sldId id="648" r:id="rId20"/>
    <p:sldId id="650" r:id="rId21"/>
    <p:sldId id="651" r:id="rId22"/>
    <p:sldId id="580" r:id="rId23"/>
    <p:sldId id="581" r:id="rId24"/>
    <p:sldId id="582" r:id="rId25"/>
    <p:sldId id="583" r:id="rId26"/>
    <p:sldId id="273" r:id="rId27"/>
    <p:sldId id="338" r:id="rId28"/>
    <p:sldId id="394" r:id="rId29"/>
    <p:sldId id="575" r:id="rId30"/>
    <p:sldId id="608" r:id="rId31"/>
    <p:sldId id="633" r:id="rId32"/>
    <p:sldId id="634" r:id="rId33"/>
    <p:sldId id="284" r:id="rId34"/>
    <p:sldId id="353" r:id="rId35"/>
    <p:sldId id="274" r:id="rId36"/>
    <p:sldId id="502" r:id="rId37"/>
    <p:sldId id="308" r:id="rId38"/>
    <p:sldId id="28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9"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01" autoAdjust="0"/>
    <p:restoredTop sz="61639" autoAdjust="0"/>
  </p:normalViewPr>
  <p:slideViewPr>
    <p:cSldViewPr snapToGrid="0" snapToObjects="1">
      <p:cViewPr varScale="1">
        <p:scale>
          <a:sx n="90" d="100"/>
          <a:sy n="90" d="100"/>
        </p:scale>
        <p:origin x="224" y="33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6/1/23</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dirty="0">
                <a:solidFill>
                  <a:srgbClr val="24408E"/>
                </a:solidFill>
                <a:effectLst/>
                <a:latin typeface="Arial" panose="020B0604020202020204" pitchFamily="34" charset="0"/>
              </a:rPr>
              <a:t>النصّ الكتابي: أعمال الرسل ٩: ٣٦ - ٤٣ </a:t>
            </a:r>
          </a:p>
          <a:p>
            <a:pPr algn="r" rtl="1"/>
            <a:endParaRPr lang="ar-SA" sz="1200" dirty="0"/>
          </a:p>
          <a:p>
            <a:pPr algn="r" rtl="1"/>
            <a:r>
              <a:rPr lang="ar-SA" dirty="0">
                <a:solidFill>
                  <a:srgbClr val="24408E"/>
                </a:solidFill>
                <a:effectLst/>
                <a:latin typeface="Arial" panose="020B0604020202020204" pitchFamily="34" charset="0"/>
              </a:rPr>
              <a:t>الفكرة الرئيسية: أن يدرك الولد أنّنا مخلوقون للقيام بأعمال صالحة، ويشعر بالاندفاع والشجاعة لخدمة الآخرين</a:t>
            </a:r>
          </a:p>
          <a:p>
            <a:pPr algn="r" rtl="1"/>
            <a:r>
              <a:rPr lang="ar-SA" dirty="0">
                <a:solidFill>
                  <a:srgbClr val="24408E"/>
                </a:solidFill>
                <a:effectLst/>
                <a:latin typeface="Arial" panose="020B0604020202020204" pitchFamily="34" charset="0"/>
              </a:rPr>
              <a:t>والمحتاجين من خلال المواهب التي أُعطيت له.</a:t>
            </a:r>
          </a:p>
          <a:p>
            <a:pPr algn="r" rtl="1"/>
            <a:endParaRPr lang="en-LB" sz="1200"/>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إقامة </a:t>
            </a:r>
            <a:r>
              <a:rPr lang="ar-SA" b="1" dirty="0" err="1">
                <a:solidFill>
                  <a:srgbClr val="24408E"/>
                </a:solidFill>
                <a:effectLst/>
                <a:latin typeface="Arial" panose="020B0604020202020204" pitchFamily="34" charset="0"/>
              </a:rPr>
              <a:t>طابيثا</a:t>
            </a:r>
            <a:endParaRPr lang="ar-SA" b="1"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بعد أن سمع بطرس كل الكلام الجميل الذي قاله الناس عن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صعد إلى غرفة البيت العليا حيث كانت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موضوعة بعد موتها، ونظر إليها وسجد بجوار فراشها وصلّى إلى الرب طالبًا إعادتها إلى الحياة، ثمَّ قال لها: “يا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لكِ أقول قومي!” ففتحت الفتاة عينيها وجلست على السرير. أمسك بطرس يدها وأقامها، ونادى على الجميع ليروا ما حدث!</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1921634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النِّهاية</a:t>
            </a:r>
          </a:p>
          <a:p>
            <a:pPr algn="just" rtl="1"/>
            <a:r>
              <a:rPr lang="ar-SA" dirty="0">
                <a:solidFill>
                  <a:srgbClr val="24408E"/>
                </a:solidFill>
                <a:effectLst/>
                <a:latin typeface="Arial" panose="020B0604020202020204" pitchFamily="34" charset="0"/>
              </a:rPr>
              <a:t>عندما عادت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إلى الحياة، نزلت إلى أصدقائها حيث كانوا ينتظرونها بفرح لعودتها ثانيةً إليهم. إذ ذاك آمن كثيرون من سكان يافا بيسوع المسيح لمّا رأوا ما حدث.</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542720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b="1" dirty="0">
                <a:solidFill>
                  <a:srgbClr val="8A1F52"/>
                </a:solidFill>
                <a:effectLst/>
                <a:latin typeface="Arial" panose="020B0604020202020204" pitchFamily="34" charset="0"/>
              </a:rPr>
              <a:t>الهدف: </a:t>
            </a:r>
            <a:r>
              <a:rPr lang="ar-SA" dirty="0">
                <a:solidFill>
                  <a:srgbClr val="8A1F52"/>
                </a:solidFill>
                <a:effectLst/>
                <a:latin typeface="Arial" panose="020B0604020202020204" pitchFamily="34" charset="0"/>
              </a:rPr>
              <a:t>أن نستخدم ما أعطانا إيّاه الله في خدمته وخدمة الآخرين.</a:t>
            </a:r>
            <a:endParaRPr lang="en-US"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SA"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b="1" dirty="0">
                <a:solidFill>
                  <a:srgbClr val="8A1F52"/>
                </a:solidFill>
                <a:effectLst/>
                <a:latin typeface="Arial" panose="020B0604020202020204" pitchFamily="34" charset="0"/>
              </a:rPr>
              <a:t>المواد المطلوبة: </a:t>
            </a:r>
            <a:r>
              <a:rPr lang="ar-SA" dirty="0">
                <a:solidFill>
                  <a:srgbClr val="8A1F52"/>
                </a:solidFill>
                <a:effectLst/>
                <a:latin typeface="Arial" panose="020B0604020202020204" pitchFamily="34" charset="0"/>
              </a:rPr>
              <a:t>مفك، مطرقة، مسمار، برغي، قطعة خشب، كتاب.</a:t>
            </a:r>
            <a:endParaRPr lang="en-US"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SA"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b="1" dirty="0">
                <a:solidFill>
                  <a:srgbClr val="24408E"/>
                </a:solidFill>
                <a:effectLst/>
                <a:latin typeface="Arial" panose="020B0604020202020204" pitchFamily="34" charset="0"/>
              </a:rPr>
              <a:t>شرح وتطبّيِق </a:t>
            </a:r>
          </a:p>
          <a:p>
            <a:pPr algn="r" rtl="1"/>
            <a:r>
              <a:rPr lang="ar-SA" dirty="0">
                <a:solidFill>
                  <a:srgbClr val="8145B4"/>
                </a:solidFill>
                <a:effectLst/>
                <a:latin typeface="Arial" panose="020B0604020202020204" pitchFamily="34" charset="0"/>
              </a:rPr>
              <a:t>اختر واحدًا من الأولاد واطلب منه أن يُدخل البرغي بالخشبة مستخدمًا الكتاب (بالطبع لن ينجح الأمر).</a:t>
            </a:r>
          </a:p>
          <a:p>
            <a:pPr algn="r" rtl="1"/>
            <a:r>
              <a:rPr lang="ar-SA" dirty="0">
                <a:solidFill>
                  <a:srgbClr val="8145B4"/>
                </a:solidFill>
                <a:effectLst/>
                <a:latin typeface="Arial" panose="020B0604020202020204" pitchFamily="34" charset="0"/>
              </a:rPr>
              <a:t>اختر ولداً آخراً واطلب منه أن يُدخِل المسمار داخل الخشبة مستخدمًا المفك (سيتطلَّب الأمر وقتًا).</a:t>
            </a:r>
          </a:p>
          <a:p>
            <a:pPr algn="r" rtl="1"/>
            <a:r>
              <a:rPr lang="ar-SA" dirty="0">
                <a:solidFill>
                  <a:srgbClr val="8145B4"/>
                </a:solidFill>
                <a:effectLst/>
                <a:latin typeface="Arial" panose="020B0604020202020204" pitchFamily="34" charset="0"/>
              </a:rPr>
              <a:t>حاول أنت إدخال المسمار بالخشبة مستخدمًا المطرقة (سينجح الأمر بوقت قصير).</a:t>
            </a:r>
          </a:p>
          <a:p>
            <a:pPr algn="r" rtl="1"/>
            <a:br>
              <a:rPr lang="ar-SA" dirty="0">
                <a:solidFill>
                  <a:srgbClr val="8145B4"/>
                </a:solidFill>
                <a:effectLst/>
                <a:latin typeface="Arial" panose="020B0604020202020204" pitchFamily="34" charset="0"/>
              </a:rPr>
            </a:br>
            <a:endParaRPr lang="ar-SA" dirty="0">
              <a:solidFill>
                <a:srgbClr val="8145B4"/>
              </a:solidFill>
              <a:effectLst/>
              <a:latin typeface="Arial" panose="020B0604020202020204" pitchFamily="34" charset="0"/>
            </a:endParaRPr>
          </a:p>
          <a:p>
            <a:pPr algn="r" rtl="1"/>
            <a:r>
              <a:rPr lang="ar-SA" dirty="0">
                <a:solidFill>
                  <a:srgbClr val="8145B4"/>
                </a:solidFill>
                <a:effectLst/>
                <a:latin typeface="Arial" panose="020B0604020202020204" pitchFamily="34" charset="0"/>
              </a:rPr>
              <a:t>اسأل الأولاد:</a:t>
            </a:r>
          </a:p>
          <a:p>
            <a:pPr algn="r" rtl="1"/>
            <a:r>
              <a:rPr lang="ar-SA" dirty="0">
                <a:solidFill>
                  <a:srgbClr val="8145B4"/>
                </a:solidFill>
                <a:effectLst/>
                <a:latin typeface="Arial" panose="020B0604020202020204" pitchFamily="34" charset="0"/>
              </a:rPr>
              <a:t>١- لماذا لم ننجح في إدخال البرغي داخل الخشبة عندما استخدمنا الكتاب؟ طبعًا لأن الأمر يتطلَّب مفكًا.</a:t>
            </a:r>
          </a:p>
          <a:p>
            <a:pPr algn="r" rtl="1"/>
            <a:r>
              <a:rPr lang="ar-SA" dirty="0">
                <a:solidFill>
                  <a:srgbClr val="8145B4"/>
                </a:solidFill>
                <a:effectLst/>
                <a:latin typeface="Arial" panose="020B0604020202020204" pitchFamily="34" charset="0"/>
              </a:rPr>
              <a:t>٢- لماذا احتجنا إلى وقت طويل لإدخال البرغي في الخشبة؟ لأن الأمر يحتاج مطرقة.</a:t>
            </a:r>
          </a:p>
          <a:p>
            <a:pPr algn="r" rtl="1"/>
            <a:r>
              <a:rPr lang="ar-SA" dirty="0">
                <a:solidFill>
                  <a:srgbClr val="8145B4"/>
                </a:solidFill>
                <a:effectLst/>
                <a:latin typeface="Arial" panose="020B0604020202020204" pitchFamily="34" charset="0"/>
              </a:rPr>
              <a:t>٣- لماذا كان من السهل أن نُدخل المسمار في الخشبة؟ لأننا استخدمنا المطرقة. </a:t>
            </a:r>
          </a:p>
          <a:p>
            <a:pPr algn="r" rtl="1"/>
            <a:br>
              <a:rPr lang="ar-SA" dirty="0">
                <a:solidFill>
                  <a:srgbClr val="8145B4"/>
                </a:solidFill>
                <a:effectLst/>
                <a:latin typeface="Arial" panose="020B0604020202020204" pitchFamily="34" charset="0"/>
              </a:rPr>
            </a:br>
            <a:endParaRPr lang="ar-SA" dirty="0">
              <a:solidFill>
                <a:srgbClr val="8145B4"/>
              </a:solidFill>
              <a:effectLst/>
              <a:latin typeface="Arial" panose="020B0604020202020204" pitchFamily="34" charset="0"/>
            </a:endParaRPr>
          </a:p>
          <a:p>
            <a:pPr algn="r" rtl="1"/>
            <a:r>
              <a:rPr lang="ar-SA" dirty="0">
                <a:solidFill>
                  <a:srgbClr val="8145B4"/>
                </a:solidFill>
                <a:effectLst/>
                <a:latin typeface="Arial" panose="020B0604020202020204" pitchFamily="34" charset="0"/>
              </a:rPr>
              <a:t>لكُلِّ من هذه الأدوات قدرة مُعيَّنة وعمل معيّن صُمِّمَت من أجله من قِبَل شخصٍ ما.</a:t>
            </a:r>
          </a:p>
          <a:p>
            <a:pPr algn="r" rtl="1"/>
            <a:r>
              <a:rPr lang="ar-SA" dirty="0">
                <a:solidFill>
                  <a:srgbClr val="8145B4"/>
                </a:solidFill>
                <a:effectLst/>
                <a:latin typeface="Arial" panose="020B0604020202020204" pitchFamily="34" charset="0"/>
              </a:rPr>
              <a:t>أتعرفون أنَّ الله وضع في كُلِّ واحدٍ منَّا قدرة معيَّنة، مرتبطة بشخصيَّته المميّزة. ليس من الضروري أن تكون لنا القدرات نفسها، ولكن الأهم أن نستخدم كلّ ما أعطانا إيّاه الله في خدمته وفي خدمة الآخرين.</a:t>
            </a:r>
          </a:p>
          <a:p>
            <a:pPr algn="r" rtl="1"/>
            <a:r>
              <a:rPr lang="ar-SA" dirty="0">
                <a:solidFill>
                  <a:srgbClr val="8145B4"/>
                </a:solidFill>
                <a:effectLst/>
                <a:latin typeface="Arial" panose="020B0604020202020204" pitchFamily="34" charset="0"/>
              </a:rPr>
              <a:t>جميعنا لدينا مواهب علينا استخدامها فدعونا نستفيد منها ونُفيد بها غيرنا. دعونا نتشارك ببعض المواهب التي يمكن أن نستخدمها (استمع إلى الإجابات) العزف على آلة موسيقيّة، الترنيم، إضافة الغرباء، العطاء، الصلاة من أجل المرضى، زيارة كبار السن، تشجيع رفقائنا، وغير هذه كثير.</a:t>
            </a:r>
          </a:p>
          <a:p>
            <a:pPr algn="r" rtl="1"/>
            <a:br>
              <a:rPr lang="ar-SA" dirty="0">
                <a:solidFill>
                  <a:srgbClr val="8145B4"/>
                </a:solidFill>
                <a:effectLst/>
                <a:latin typeface="Arial" panose="020B0604020202020204" pitchFamily="34" charset="0"/>
              </a:rPr>
            </a:br>
            <a:endParaRPr lang="ar-SA" dirty="0">
              <a:solidFill>
                <a:srgbClr val="8145B4"/>
              </a:solidFill>
              <a:effectLst/>
              <a:latin typeface="Arial" panose="020B0604020202020204" pitchFamily="34" charset="0"/>
            </a:endParaRPr>
          </a:p>
          <a:p>
            <a:pPr algn="r" rtl="1"/>
            <a:r>
              <a:rPr lang="ar-SA" dirty="0">
                <a:solidFill>
                  <a:srgbClr val="8145B4"/>
                </a:solidFill>
                <a:effectLst/>
                <a:latin typeface="Arial" panose="020B0604020202020204" pitchFamily="34" charset="0"/>
              </a:rPr>
              <a:t>علينا ألاّ ننسى أنَّه لدينا أيضًا قدرات مثل لعب كرة القدم، والسِّباحة، والبعض منّا مجتهد في مادة الرِّياضيات أو اللغة العربية. كما أنَّ لجميعنا عطايا من الله مثل بيت جميل نعيش فيه أو عائلة سعيدة أو أصدقاء مقرَّبين أو ألعاب كثيرة. الله يعطينا مواهب وعطايا وقدرات كثيرة مختلفة بحسب اختلاف شخصيَّاتنا. فكم يكون رائعًا أن نتعلّم من قصّة اليوم أنَّه علينا أن نستخدم هذه القدرات والمواهب والعطايا لنستفيد منها ونُفيد غيرنا أيضًا.</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4133886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solidFill>
                  <a:srgbClr val="24408E"/>
                </a:solidFill>
                <a:effectLst/>
                <a:latin typeface="Arial" panose="020B0604020202020204" pitchFamily="34" charset="0"/>
              </a:rPr>
              <a:t>اطبع صور نبات البامبو واحملها أمام الأولاد.</a:t>
            </a:r>
          </a:p>
          <a:p>
            <a:pPr algn="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dirty="0">
                <a:solidFill>
                  <a:srgbClr val="24408E"/>
                </a:solidFill>
                <a:effectLst/>
                <a:latin typeface="Arial" panose="020B0604020202020204" pitchFamily="34" charset="0"/>
              </a:rPr>
              <a:t>اسأل الأولاد: هل تعلم كم يحتاج هذا النبات لكي ينمو بعد زراعته؟ (اسمع الإجابات).</a:t>
            </a:r>
          </a:p>
          <a:p>
            <a:pPr algn="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dirty="0">
                <a:solidFill>
                  <a:srgbClr val="24408E"/>
                </a:solidFill>
                <a:effectLst/>
                <a:latin typeface="Arial" panose="020B0604020202020204" pitchFamily="34" charset="0"/>
              </a:rPr>
              <a:t>يحتاج هذا النَّوع من النَّبات (البامبو) سنة كاملة من العناية والاهتمام. وبعد مرور السنة يبدأ بالنُّمو السَّريع لتصبح كل نبتة منه شجرة كبيرة. وهذا ينطبق علينا نحن أيضًا. فلكل منَّا قدرة وموهبة مثل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وعلينا أن نهتم بها ونرعاها لكي تنمو وتكبر من أفضل إلى أفضل. </a:t>
            </a:r>
          </a:p>
          <a:p>
            <a:pPr algn="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dirty="0">
                <a:solidFill>
                  <a:srgbClr val="24408E"/>
                </a:solidFill>
                <a:effectLst/>
                <a:latin typeface="Arial" panose="020B0604020202020204" pitchFamily="34" charset="0"/>
              </a:rPr>
              <a:t>دعونا نحني رؤوسنا للصلاة. أريد من كلِّ فرد منكم أن</a:t>
            </a:r>
            <a:br>
              <a:rPr lang="ar-SA" dirty="0">
                <a:solidFill>
                  <a:srgbClr val="24408E"/>
                </a:solidFill>
                <a:effectLst/>
                <a:latin typeface="Arial" panose="020B0604020202020204" pitchFamily="34" charset="0"/>
              </a:rPr>
            </a:br>
            <a:r>
              <a:rPr lang="ar-SA" dirty="0">
                <a:solidFill>
                  <a:srgbClr val="24408E"/>
                </a:solidFill>
                <a:effectLst/>
                <a:latin typeface="Arial" panose="020B0604020202020204" pitchFamily="34" charset="0"/>
              </a:rPr>
              <a:t>يشكر الله على موهبة لديه، ويطلب منه أن يساعده لكي</a:t>
            </a:r>
            <a:br>
              <a:rPr lang="ar-SA" dirty="0">
                <a:solidFill>
                  <a:srgbClr val="24408E"/>
                </a:solidFill>
                <a:effectLst/>
                <a:latin typeface="Arial" panose="020B0604020202020204" pitchFamily="34" charset="0"/>
              </a:rPr>
            </a:br>
            <a:r>
              <a:rPr lang="ar-SA" dirty="0">
                <a:solidFill>
                  <a:srgbClr val="24408E"/>
                </a:solidFill>
                <a:effectLst/>
                <a:latin typeface="Arial" panose="020B0604020202020204" pitchFamily="34" charset="0"/>
              </a:rPr>
              <a:t>يستخدمها كما فعلت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3843503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p>
          <a:p>
            <a:pPr algn="r" rtl="1"/>
            <a:endParaRPr lang="ar-LB" sz="1200" kern="1200" dirty="0">
              <a:solidFill>
                <a:schemeClr val="tx1"/>
              </a:solidFill>
              <a:effectLst/>
              <a:latin typeface="+mn-lt"/>
              <a:ea typeface="+mn-ea"/>
              <a:cs typeface="+mn-cs"/>
            </a:endParaRPr>
          </a:p>
          <a:p>
            <a:pPr algn="r" rtl="1"/>
            <a:r>
              <a:rPr lang="ar-SA" b="1" u="sng" dirty="0">
                <a:solidFill>
                  <a:srgbClr val="40AD48"/>
                </a:solidFill>
                <a:effectLst/>
                <a:latin typeface="Arial" panose="020B0604020202020204" pitchFamily="34" charset="0"/>
              </a:rPr>
              <a:t>لأَنَّنَا نَحْنُ عَمَلُهُ مَخْلُوقِينَ فِي الْمَسِيحِ يَسُوعَ:</a:t>
            </a:r>
            <a:r>
              <a:rPr lang="ar-SA" b="1" u="sng" dirty="0">
                <a:solidFill>
                  <a:srgbClr val="24408E"/>
                </a:solidFill>
                <a:effectLst/>
                <a:latin typeface="Arial" panose="020B0604020202020204" pitchFamily="34" charset="0"/>
              </a:rPr>
              <a:t> </a:t>
            </a:r>
            <a:r>
              <a:rPr lang="ar-SA" dirty="0">
                <a:solidFill>
                  <a:srgbClr val="24408E"/>
                </a:solidFill>
                <a:effectLst/>
                <a:latin typeface="Arial" panose="020B0604020202020204" pitchFamily="34" charset="0"/>
              </a:rPr>
              <a:t>أي نحن عمل الله. هو خلقنا على صورته ومثاله، وقد أعدَّنا لنصير خليقة جديدة في المسيح.</a:t>
            </a:r>
          </a:p>
          <a:p>
            <a:pPr algn="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b="1" u="sng" dirty="0">
                <a:solidFill>
                  <a:srgbClr val="40AD48"/>
                </a:solidFill>
                <a:effectLst/>
                <a:latin typeface="Arial" panose="020B0604020202020204" pitchFamily="34" charset="0"/>
              </a:rPr>
              <a:t>لأعمال صالحة قَدْ سَبَقَ اللهُ فَأَعَدَّهَا: </a:t>
            </a:r>
            <a:r>
              <a:rPr lang="ar-SA" dirty="0">
                <a:solidFill>
                  <a:srgbClr val="24408E"/>
                </a:solidFill>
                <a:effectLst/>
                <a:latin typeface="Arial" panose="020B0604020202020204" pitchFamily="34" charset="0"/>
              </a:rPr>
              <a:t>أعطى الله كل فرد منّا قدرات ومواهب مميَّزة عن الآخر.</a:t>
            </a:r>
          </a:p>
          <a:p>
            <a:pPr algn="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b="1" u="sng" dirty="0">
                <a:solidFill>
                  <a:srgbClr val="40AD48"/>
                </a:solidFill>
                <a:effectLst/>
                <a:latin typeface="Arial" panose="020B0604020202020204" pitchFamily="34" charset="0"/>
              </a:rPr>
              <a:t>لكي نسلك فيها: </a:t>
            </a:r>
            <a:r>
              <a:rPr lang="ar-SA" dirty="0">
                <a:solidFill>
                  <a:srgbClr val="24408E"/>
                </a:solidFill>
                <a:effectLst/>
                <a:latin typeface="Arial" panose="020B0604020202020204" pitchFamily="34" charset="0"/>
              </a:rPr>
              <a:t>لكي نستخدمها في حياتنا لمساعدة الآخرين وتمجيد الله.</a:t>
            </a:r>
          </a:p>
          <a:p>
            <a:pPr algn="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dirty="0">
                <a:solidFill>
                  <a:srgbClr val="24408E"/>
                </a:solidFill>
                <a:effectLst/>
                <a:latin typeface="Arial" panose="020B0604020202020204" pitchFamily="34" charset="0"/>
              </a:rPr>
              <a:t>كرِّر الآية عدَّة مرّات مع الأولاد.</a:t>
            </a:r>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solidFill>
                  <a:srgbClr val="8A1F52"/>
                </a:solidFill>
                <a:effectLst/>
                <a:latin typeface="Arial" panose="020B0604020202020204" pitchFamily="34" charset="0"/>
              </a:rPr>
              <a:t>المواد المطلوبة:</a:t>
            </a:r>
            <a:r>
              <a:rPr lang="ar-SA" dirty="0">
                <a:solidFill>
                  <a:srgbClr val="8A1F52"/>
                </a:solidFill>
                <a:effectLst/>
                <a:latin typeface="Tahoma" panose="020B0604030504040204" pitchFamily="34" charset="0"/>
              </a:rPr>
              <a:t> </a:t>
            </a:r>
            <a:r>
              <a:rPr lang="ar-SA" dirty="0">
                <a:solidFill>
                  <a:srgbClr val="8A1F52"/>
                </a:solidFill>
                <a:effectLst/>
                <a:latin typeface="Arial" panose="020B0604020202020204" pitchFamily="34" charset="0"/>
              </a:rPr>
              <a:t>: كرتون (عدد ١) – أوراق (حجم مربع عدد ٠٢) - لاصق.</a:t>
            </a:r>
          </a:p>
          <a:p>
            <a:pPr algn="r" rtl="1"/>
            <a:r>
              <a:rPr lang="ar-L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u="sng" kern="1200" dirty="0">
                <a:solidFill>
                  <a:schemeClr val="tx1"/>
                </a:solidFill>
                <a:effectLst/>
                <a:latin typeface="+mn-lt"/>
                <a:ea typeface="+mn-ea"/>
                <a:cs typeface="+mn-cs"/>
              </a:rPr>
              <a:t>شرح وتطبيق:</a:t>
            </a:r>
            <a:endParaRPr lang="en-LB" sz="1200" kern="1200" dirty="0">
              <a:solidFill>
                <a:schemeClr val="tx1"/>
              </a:solidFill>
              <a:effectLst/>
              <a:latin typeface="+mn-lt"/>
              <a:ea typeface="+mn-ea"/>
              <a:cs typeface="+mn-cs"/>
            </a:endParaRPr>
          </a:p>
          <a:p>
            <a:pPr marL="228600" marR="0" lvl="0" indent="-228600" algn="r" defTabSz="914400" rtl="1" eaLnBrk="1" fontAlgn="auto" latinLnBrk="0" hangingPunct="1">
              <a:lnSpc>
                <a:spcPct val="100000"/>
              </a:lnSpc>
              <a:spcBef>
                <a:spcPts val="0"/>
              </a:spcBef>
              <a:spcAft>
                <a:spcPts val="0"/>
              </a:spcAft>
              <a:buClrTx/>
              <a:buSzTx/>
              <a:buFont typeface="+mj-lt"/>
              <a:buAutoNum type="arabicPeriod"/>
              <a:tabLst/>
              <a:defRPr/>
            </a:pPr>
            <a:r>
              <a:rPr lang="ar-SA" dirty="0">
                <a:solidFill>
                  <a:srgbClr val="8145B4"/>
                </a:solidFill>
                <a:effectLst/>
                <a:latin typeface="Arial" panose="020B0604020202020204" pitchFamily="34" charset="0"/>
              </a:rPr>
              <a:t>اكتب على المربعات الأرقام التالية:</a:t>
            </a:r>
            <a:r>
              <a:rPr lang="en-US" dirty="0">
                <a:solidFill>
                  <a:srgbClr val="8145B4"/>
                </a:solidFill>
                <a:effectLst/>
                <a:latin typeface="Arial" panose="020B0604020202020204" pitchFamily="34" charset="0"/>
              </a:rPr>
              <a:t> </a:t>
            </a:r>
            <a:r>
              <a:rPr lang="ar-SA" dirty="0">
                <a:solidFill>
                  <a:srgbClr val="8145B4"/>
                </a:solidFill>
                <a:effectLst/>
                <a:latin typeface="Arial" panose="020B0604020202020204" pitchFamily="34" charset="0"/>
              </a:rPr>
              <a:t>٠٠٢ - ٠٠٥ - ٠٠٥١ - ٠٠٠٢ - ٠٠٥٢ - ٠٠٠٣ - ٠٠٥٣  وكلمة</a:t>
            </a:r>
            <a:r>
              <a:rPr lang="en-US" dirty="0">
                <a:solidFill>
                  <a:srgbClr val="8145B4"/>
                </a:solidFill>
                <a:effectLst/>
                <a:latin typeface="Arial" panose="020B0604020202020204" pitchFamily="34" charset="0"/>
              </a:rPr>
              <a:t>   Bonus  </a:t>
            </a:r>
            <a:r>
              <a:rPr lang="ar-SA" dirty="0">
                <a:solidFill>
                  <a:srgbClr val="8145B4"/>
                </a:solidFill>
                <a:effectLst/>
                <a:latin typeface="Arial" panose="020B0604020202020204" pitchFamily="34" charset="0"/>
              </a:rPr>
              <a:t>ضع لاصقاً على كل من المربعات من الأفق.</a:t>
            </a:r>
          </a:p>
          <a:p>
            <a:pPr marL="228600" marR="0" lvl="0" indent="-228600" algn="r" defTabSz="914400" rtl="1" eaLnBrk="1" fontAlgn="auto" latinLnBrk="0" hangingPunct="1">
              <a:lnSpc>
                <a:spcPct val="100000"/>
              </a:lnSpc>
              <a:spcBef>
                <a:spcPts val="0"/>
              </a:spcBef>
              <a:spcAft>
                <a:spcPts val="0"/>
              </a:spcAft>
              <a:buClrTx/>
              <a:buSzTx/>
              <a:buFont typeface="+mj-lt"/>
              <a:buAutoNum type="arabicPeriod"/>
              <a:tabLst/>
              <a:defRPr/>
            </a:pPr>
            <a:r>
              <a:rPr lang="ar-SA" dirty="0">
                <a:solidFill>
                  <a:srgbClr val="8145B4"/>
                </a:solidFill>
                <a:effectLst/>
                <a:latin typeface="Arial" panose="020B0604020202020204" pitchFamily="34" charset="0"/>
              </a:rPr>
              <a:t>ألصقها عشوائياً على الكرتونة.</a:t>
            </a:r>
          </a:p>
          <a:p>
            <a:pPr marL="228600" marR="0" lvl="0" indent="-228600" algn="r" defTabSz="914400" rtl="1" eaLnBrk="1" fontAlgn="auto" latinLnBrk="0" hangingPunct="1">
              <a:lnSpc>
                <a:spcPct val="100000"/>
              </a:lnSpc>
              <a:spcBef>
                <a:spcPts val="0"/>
              </a:spcBef>
              <a:spcAft>
                <a:spcPts val="0"/>
              </a:spcAft>
              <a:buClrTx/>
              <a:buSzTx/>
              <a:buFont typeface="+mj-lt"/>
              <a:buAutoNum type="arabicPeriod"/>
              <a:tabLst/>
              <a:defRPr/>
            </a:pPr>
            <a:r>
              <a:rPr lang="ar-SA" dirty="0">
                <a:solidFill>
                  <a:srgbClr val="8145B4"/>
                </a:solidFill>
                <a:effectLst/>
                <a:latin typeface="Arial" panose="020B0604020202020204" pitchFamily="34" charset="0"/>
              </a:rPr>
              <a:t>اكتب كلمات الآية كل كلمة على ورقة (نسختين).</a:t>
            </a:r>
          </a:p>
          <a:p>
            <a:pPr marL="228600" marR="0" lvl="0" indent="-228600" algn="r" defTabSz="914400" rtl="1" eaLnBrk="1" fontAlgn="auto" latinLnBrk="0" hangingPunct="1">
              <a:lnSpc>
                <a:spcPct val="100000"/>
              </a:lnSpc>
              <a:spcBef>
                <a:spcPts val="0"/>
              </a:spcBef>
              <a:spcAft>
                <a:spcPts val="0"/>
              </a:spcAft>
              <a:buClrTx/>
              <a:buSzTx/>
              <a:buFont typeface="+mj-lt"/>
              <a:buAutoNum type="arabicPeriod"/>
              <a:tabLst/>
              <a:defRPr/>
            </a:pPr>
            <a:r>
              <a:rPr lang="ar-SA" dirty="0">
                <a:solidFill>
                  <a:srgbClr val="8145B4"/>
                </a:solidFill>
                <a:effectLst/>
                <a:latin typeface="Arial" panose="020B0604020202020204" pitchFamily="34" charset="0"/>
              </a:rPr>
              <a:t>اقسم الأولاد الى فريقين.</a:t>
            </a:r>
          </a:p>
          <a:p>
            <a:pPr marL="228600" marR="0" lvl="0" indent="-228600" algn="r" defTabSz="914400" rtl="1" eaLnBrk="1" fontAlgn="auto" latinLnBrk="0" hangingPunct="1">
              <a:lnSpc>
                <a:spcPct val="100000"/>
              </a:lnSpc>
              <a:spcBef>
                <a:spcPts val="0"/>
              </a:spcBef>
              <a:spcAft>
                <a:spcPts val="0"/>
              </a:spcAft>
              <a:buClrTx/>
              <a:buSzTx/>
              <a:buFont typeface="+mj-lt"/>
              <a:buAutoNum type="arabicPeriod"/>
              <a:tabLst/>
              <a:defRPr/>
            </a:pPr>
            <a:r>
              <a:rPr lang="ar-SA" dirty="0">
                <a:solidFill>
                  <a:srgbClr val="8145B4"/>
                </a:solidFill>
                <a:effectLst/>
                <a:latin typeface="Arial" panose="020B0604020202020204" pitchFamily="34" charset="0"/>
              </a:rPr>
              <a:t>على كل فريق سَحِب رقمين (أي ورقتين) إذا كان المجموع ٠٠٠٥ يحصل على كلمة من الآية.</a:t>
            </a:r>
            <a:r>
              <a:rPr lang="en-US" dirty="0">
                <a:solidFill>
                  <a:srgbClr val="8145B4"/>
                </a:solidFill>
                <a:effectLst/>
                <a:latin typeface="Arial" panose="020B0604020202020204" pitchFamily="34" charset="0"/>
              </a:rPr>
              <a:t> </a:t>
            </a:r>
            <a:r>
              <a:rPr lang="ar-SA" dirty="0">
                <a:solidFill>
                  <a:srgbClr val="8145B4"/>
                </a:solidFill>
                <a:effectLst/>
                <a:latin typeface="Arial" panose="020B0604020202020204" pitchFamily="34" charset="0"/>
              </a:rPr>
              <a:t>اذا سحبت كلمة </a:t>
            </a:r>
            <a:r>
              <a:rPr lang="en-US" dirty="0">
                <a:solidFill>
                  <a:srgbClr val="8145B4"/>
                </a:solidFill>
                <a:effectLst/>
                <a:latin typeface="Arial" panose="020B0604020202020204" pitchFamily="34" charset="0"/>
              </a:rPr>
              <a:t> Bonus</a:t>
            </a:r>
            <a:r>
              <a:rPr lang="ar-SA" dirty="0">
                <a:solidFill>
                  <a:srgbClr val="8145B4"/>
                </a:solidFill>
                <a:effectLst/>
                <a:latin typeface="Arial" panose="020B0604020202020204" pitchFamily="34" charset="0"/>
              </a:rPr>
              <a:t>تحسب ٠٠٠٥ ويحصل الفريق على كلمة من كلمات الآية.</a:t>
            </a:r>
          </a:p>
          <a:p>
            <a:pPr marL="228600" indent="-228600" algn="r" rtl="1">
              <a:buFont typeface="+mj-lt"/>
              <a:buAutoNum type="arabicPeriod"/>
            </a:pPr>
            <a:r>
              <a:rPr lang="ar-SA" dirty="0">
                <a:solidFill>
                  <a:srgbClr val="8145B4"/>
                </a:solidFill>
                <a:effectLst/>
                <a:latin typeface="Arial" panose="020B0604020202020204" pitchFamily="34" charset="0"/>
              </a:rPr>
              <a:t>الفريق الذي يجمع كلمات الآية أولاً هو الفريق الرابح.</a:t>
            </a:r>
            <a:r>
              <a:rPr lang="en-US" dirty="0">
                <a:solidFill>
                  <a:srgbClr val="8145B4"/>
                </a:solidFill>
                <a:effectLst/>
                <a:latin typeface="Arial" panose="020B0604020202020204" pitchFamily="34" charset="0"/>
              </a:rPr>
              <a:t> </a:t>
            </a:r>
            <a:r>
              <a:rPr lang="ar-SA" dirty="0">
                <a:solidFill>
                  <a:srgbClr val="8145B4"/>
                </a:solidFill>
                <a:effectLst/>
                <a:latin typeface="Arial" panose="020B0604020202020204" pitchFamily="34" charset="0"/>
              </a:rPr>
              <a:t>في كل مرّة يتمّ سحب الأرقام على المعلم خلطها من جديد ولصقها بشكل عشوائي مرّة أخرى.</a:t>
            </a:r>
          </a:p>
          <a:p>
            <a:pPr marL="228600" marR="0" lvl="0" indent="-228600" algn="r" defTabSz="914400" rtl="1" eaLnBrk="1" fontAlgn="auto" latinLnBrk="0" hangingPunct="1">
              <a:lnSpc>
                <a:spcPct val="100000"/>
              </a:lnSpc>
              <a:spcBef>
                <a:spcPts val="0"/>
              </a:spcBef>
              <a:spcAft>
                <a:spcPts val="0"/>
              </a:spcAft>
              <a:buClrTx/>
              <a:buSzTx/>
              <a:buFont typeface="+mj-lt"/>
              <a:buAutoNum type="arabicPeriod"/>
              <a:tabLst/>
              <a:defRPr/>
            </a:pPr>
            <a:endParaRPr lang="ar-SA" dirty="0">
              <a:solidFill>
                <a:srgbClr val="8145B4"/>
              </a:solidFill>
              <a:effectLst/>
              <a:latin typeface="Arial" panose="020B0604020202020204" pitchFamily="34" charset="0"/>
            </a:endParaRPr>
          </a:p>
          <a:p>
            <a:pPr marL="228600" indent="-228600" algn="r" rtl="1">
              <a:buFont typeface="+mj-lt"/>
              <a:buAutoNum type="arabicPeriod"/>
            </a:pPr>
            <a:endParaRPr lang="en-US" dirty="0">
              <a:solidFill>
                <a:srgbClr val="8145B4"/>
              </a:solidFill>
              <a:effectLst/>
              <a:latin typeface="Arial" panose="020B0604020202020204" pitchFamily="34" charset="0"/>
            </a:endParaRPr>
          </a:p>
          <a:p>
            <a:pPr marL="228600" lvl="0" indent="-228600" algn="r" rtl="1">
              <a:buFont typeface="+mj-lt"/>
              <a:buAutoNum type="arabicPeriod"/>
            </a:pP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37</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dirty="0">
                <a:solidFill>
                  <a:srgbClr val="24408E"/>
                </a:solidFill>
                <a:effectLst/>
                <a:latin typeface="Arial" panose="020B0604020202020204" pitchFamily="34" charset="0"/>
              </a:rPr>
              <a:t>أهلاً وسهلاً بكم، أنا سعيد/</a:t>
            </a:r>
            <a:r>
              <a:rPr lang="ar-SA" dirty="0" err="1">
                <a:solidFill>
                  <a:srgbClr val="24408E"/>
                </a:solidFill>
                <a:effectLst/>
                <a:latin typeface="Arial" panose="020B0604020202020204" pitchFamily="34" charset="0"/>
              </a:rPr>
              <a:t>ة</a:t>
            </a:r>
            <a:r>
              <a:rPr lang="ar-SA" dirty="0">
                <a:solidFill>
                  <a:srgbClr val="24408E"/>
                </a:solidFill>
                <a:effectLst/>
                <a:latin typeface="Arial" panose="020B0604020202020204" pitchFamily="34" charset="0"/>
              </a:rPr>
              <a:t> لرؤيتكم اليوم يا أصدقائي الصغار. اسأل الأولاد، كيف كان أسبوعكم؟ من يريد أن يشاركنا بخبر مميَّز أو باختبار حصل معه هذا الاسبوع؟ (اسمع الإجابات). حسنًا، اليوم سنتعرَّف معًا على دور كل فرد منّا في الحياة. فماذا يريد الله من كلِّ واحد وواحدة منّا؟ لقد ترك الله معنا قوَّة الروح القدس لكي نعمل أعمال صالحة... ولكن ما هي هذه الأعمال يا تُرى؟ ستتناول قصتنا اليوم شخصيَّة جديدة في الكتاب المقدَّس، وكيفيّة تعامُل الله معها. لكن أوّلاً دعونا نبدأ برنامجنا بالصلاة. اسأل الأولاد، من يريد أن يصلّي؟ (اختر ولدًا، وقم بتشجيعه على الصلاة).</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 القرار -</a:t>
            </a:r>
          </a:p>
          <a:p>
            <a:pPr algn="ctr" rtl="1"/>
            <a:r>
              <a:rPr lang="ar-SA" dirty="0">
                <a:solidFill>
                  <a:srgbClr val="24408E"/>
                </a:solidFill>
                <a:effectLst/>
                <a:latin typeface="Arial" panose="020B0604020202020204" pitchFamily="34" charset="0"/>
              </a:rPr>
              <a:t>لازم أحب كل الناس</a:t>
            </a:r>
          </a:p>
          <a:p>
            <a:pPr algn="ctr" rtl="1"/>
            <a:r>
              <a:rPr lang="ar-SA" dirty="0">
                <a:solidFill>
                  <a:srgbClr val="24408E"/>
                </a:solidFill>
                <a:effectLst/>
                <a:latin typeface="Arial" panose="020B0604020202020204" pitchFamily="34" charset="0"/>
              </a:rPr>
              <a:t>لازم … لازم</a:t>
            </a:r>
          </a:p>
          <a:p>
            <a:pPr algn="ctr" rtl="1"/>
            <a:r>
              <a:rPr lang="ar-SA" dirty="0">
                <a:solidFill>
                  <a:srgbClr val="24408E"/>
                </a:solidFill>
                <a:effectLst/>
                <a:latin typeface="Arial" panose="020B0604020202020204" pitchFamily="34" charset="0"/>
              </a:rPr>
              <a:t>لازم أقبل كل الناس</a:t>
            </a:r>
          </a:p>
          <a:p>
            <a:pPr algn="ctr" rtl="1"/>
            <a:r>
              <a:rPr lang="ar-SA" dirty="0">
                <a:solidFill>
                  <a:srgbClr val="24408E"/>
                </a:solidFill>
                <a:effectLst/>
                <a:latin typeface="Arial" panose="020B0604020202020204" pitchFamily="34" charset="0"/>
              </a:rPr>
              <a:t>لازم… لازم</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١ -</a:t>
            </a:r>
          </a:p>
          <a:p>
            <a:pPr algn="ctr" rtl="1"/>
            <a:r>
              <a:rPr lang="ar-SA" dirty="0">
                <a:solidFill>
                  <a:srgbClr val="24408E"/>
                </a:solidFill>
                <a:effectLst/>
                <a:latin typeface="Arial" panose="020B0604020202020204" pitchFamily="34" charset="0"/>
              </a:rPr>
              <a:t>ربي يسوع حبهم</a:t>
            </a:r>
          </a:p>
          <a:p>
            <a:pPr algn="ctr" rtl="1"/>
            <a:r>
              <a:rPr lang="ar-SA" dirty="0">
                <a:solidFill>
                  <a:srgbClr val="24408E"/>
                </a:solidFill>
                <a:effectLst/>
                <a:latin typeface="Arial" panose="020B0604020202020204" pitchFamily="34" charset="0"/>
              </a:rPr>
              <a:t>مات </a:t>
            </a:r>
            <a:r>
              <a:rPr lang="ar-SA" dirty="0" err="1">
                <a:solidFill>
                  <a:srgbClr val="24408E"/>
                </a:solidFill>
                <a:effectLst/>
                <a:latin typeface="Arial" panose="020B0604020202020204" pitchFamily="34" charset="0"/>
              </a:rPr>
              <a:t>علشانهم</a:t>
            </a:r>
            <a:r>
              <a:rPr lang="ar-SA" dirty="0">
                <a:solidFill>
                  <a:srgbClr val="24408E"/>
                </a:solidFill>
                <a:effectLst/>
                <a:latin typeface="Arial" panose="020B0604020202020204" pitchFamily="34" charset="0"/>
              </a:rPr>
              <a:t> كلهم</a:t>
            </a:r>
          </a:p>
          <a:p>
            <a:pPr algn="ctr" rtl="1"/>
            <a:r>
              <a:rPr lang="ar-SA" dirty="0">
                <a:solidFill>
                  <a:srgbClr val="24408E"/>
                </a:solidFill>
                <a:effectLst/>
                <a:latin typeface="Arial" panose="020B0604020202020204" pitchFamily="34" charset="0"/>
              </a:rPr>
              <a:t>وأنا لأني في قلب يسوع</a:t>
            </a:r>
          </a:p>
          <a:p>
            <a:pPr algn="ctr" rtl="1"/>
            <a:r>
              <a:rPr lang="ar-SA" dirty="0">
                <a:solidFill>
                  <a:srgbClr val="24408E"/>
                </a:solidFill>
                <a:effectLst/>
                <a:latin typeface="Arial" panose="020B0604020202020204" pitchFamily="34" charset="0"/>
              </a:rPr>
              <a:t>أنا </a:t>
            </a:r>
            <a:r>
              <a:rPr lang="ar-SA" dirty="0" err="1">
                <a:solidFill>
                  <a:srgbClr val="24408E"/>
                </a:solidFill>
                <a:effectLst/>
                <a:latin typeface="Arial" panose="020B0604020202020204" pitchFamily="34" charset="0"/>
              </a:rPr>
              <a:t>وياه</a:t>
            </a:r>
            <a:r>
              <a:rPr lang="ar-SA" dirty="0">
                <a:solidFill>
                  <a:srgbClr val="24408E"/>
                </a:solidFill>
                <a:effectLst/>
                <a:latin typeface="Arial" panose="020B0604020202020204" pitchFamily="34" charset="0"/>
              </a:rPr>
              <a:t> </a:t>
            </a:r>
            <a:r>
              <a:rPr lang="ar-SA" dirty="0" err="1">
                <a:solidFill>
                  <a:srgbClr val="24408E"/>
                </a:solidFill>
                <a:effectLst/>
                <a:latin typeface="Arial" panose="020B0604020202020204" pitchFamily="34" charset="0"/>
              </a:rPr>
              <a:t>هاحبهم</a:t>
            </a:r>
            <a:endParaRPr lang="ar-SA" dirty="0">
              <a:solidFill>
                <a:srgbClr val="24408E"/>
              </a:solidFill>
              <a:effectLst/>
              <a:latin typeface="Arial" panose="020B0604020202020204" pitchFamily="34" charset="0"/>
            </a:endParaRP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٢ -</a:t>
            </a:r>
          </a:p>
          <a:p>
            <a:pPr algn="ctr" rtl="1"/>
            <a:r>
              <a:rPr lang="ar-SA" dirty="0">
                <a:solidFill>
                  <a:srgbClr val="24408E"/>
                </a:solidFill>
                <a:effectLst/>
                <a:latin typeface="Arial" panose="020B0604020202020204" pitchFamily="34" charset="0"/>
              </a:rPr>
              <a:t>ربي </a:t>
            </a:r>
            <a:r>
              <a:rPr lang="ar-SA" dirty="0" err="1">
                <a:solidFill>
                  <a:srgbClr val="24408E"/>
                </a:solidFill>
                <a:effectLst/>
                <a:latin typeface="Arial" panose="020B0604020202020204" pitchFamily="34" charset="0"/>
              </a:rPr>
              <a:t>بيشرق</a:t>
            </a:r>
            <a:r>
              <a:rPr lang="ar-SA" dirty="0">
                <a:solidFill>
                  <a:srgbClr val="24408E"/>
                </a:solidFill>
                <a:effectLst/>
                <a:latin typeface="Arial" panose="020B0604020202020204" pitchFamily="34" charset="0"/>
              </a:rPr>
              <a:t> شمسه </a:t>
            </a:r>
          </a:p>
          <a:p>
            <a:pPr algn="ctr" rtl="1"/>
            <a:r>
              <a:rPr lang="ar-SA" dirty="0">
                <a:solidFill>
                  <a:srgbClr val="24408E"/>
                </a:solidFill>
                <a:effectLst/>
                <a:latin typeface="Arial" panose="020B0604020202020204" pitchFamily="34" charset="0"/>
              </a:rPr>
              <a:t>ويمطر أمطار</a:t>
            </a:r>
          </a:p>
          <a:p>
            <a:pPr algn="ctr" rtl="1"/>
            <a:r>
              <a:rPr lang="ar-SA" dirty="0">
                <a:solidFill>
                  <a:srgbClr val="24408E"/>
                </a:solidFill>
                <a:effectLst/>
                <a:latin typeface="Arial" panose="020B0604020202020204" pitchFamily="34" charset="0"/>
              </a:rPr>
              <a:t>على كل خليقته</a:t>
            </a:r>
          </a:p>
          <a:p>
            <a:pPr algn="ctr" rtl="1"/>
            <a:r>
              <a:rPr lang="ar-SA" dirty="0">
                <a:solidFill>
                  <a:srgbClr val="24408E"/>
                </a:solidFill>
                <a:effectLst/>
                <a:latin typeface="Arial" panose="020B0604020202020204" pitchFamily="34" charset="0"/>
              </a:rPr>
              <a:t>وأنا طبعا مش </a:t>
            </a:r>
            <a:r>
              <a:rPr lang="ar-SA" dirty="0" err="1">
                <a:solidFill>
                  <a:srgbClr val="24408E"/>
                </a:solidFill>
                <a:effectLst/>
                <a:latin typeface="Arial" panose="020B0604020202020204" pitchFamily="34" charset="0"/>
              </a:rPr>
              <a:t>هختار</a:t>
            </a:r>
            <a:endParaRPr lang="ar-SA" dirty="0">
              <a:solidFill>
                <a:srgbClr val="24408E"/>
              </a:solidFill>
              <a:effectLst/>
              <a:latin typeface="Arial" panose="020B0604020202020204" pitchFamily="34" charset="0"/>
            </a:endParaRP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٣ -</a:t>
            </a:r>
          </a:p>
          <a:p>
            <a:pPr algn="ctr" rtl="1"/>
            <a:r>
              <a:rPr lang="ar-SA" dirty="0">
                <a:solidFill>
                  <a:srgbClr val="24408E"/>
                </a:solidFill>
                <a:effectLst/>
                <a:latin typeface="Arial" panose="020B0604020202020204" pitchFamily="34" charset="0"/>
              </a:rPr>
              <a:t>بحب اللي حبوني أو </a:t>
            </a:r>
            <a:r>
              <a:rPr lang="ar-SA" dirty="0" err="1">
                <a:solidFill>
                  <a:srgbClr val="24408E"/>
                </a:solidFill>
                <a:effectLst/>
                <a:latin typeface="Arial" panose="020B0604020202020204" pitchFamily="34" charset="0"/>
              </a:rPr>
              <a:t>محبونيش</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من غير حب يسوع مش ممكن أعيش</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512857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عندي محبة قوية</a:t>
            </a:r>
          </a:p>
          <a:p>
            <a:pPr algn="ctr" rtl="1"/>
            <a:r>
              <a:rPr lang="ar-SA" dirty="0">
                <a:solidFill>
                  <a:srgbClr val="24408E"/>
                </a:solidFill>
                <a:effectLst/>
                <a:latin typeface="Arial" panose="020B0604020202020204" pitchFamily="34" charset="0"/>
              </a:rPr>
              <a:t>جوة قلبي </a:t>
            </a:r>
            <a:r>
              <a:rPr lang="ar-SA" dirty="0" err="1">
                <a:solidFill>
                  <a:srgbClr val="24408E"/>
                </a:solidFill>
                <a:effectLst/>
                <a:latin typeface="Arial" panose="020B0604020202020204" pitchFamily="34" charset="0"/>
              </a:rPr>
              <a:t>مستخبية</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وكل يوم تكبر حبه</a:t>
            </a:r>
          </a:p>
          <a:p>
            <a:pPr algn="ctr" rtl="1"/>
            <a:r>
              <a:rPr lang="ar-SA" dirty="0">
                <a:solidFill>
                  <a:srgbClr val="24408E"/>
                </a:solidFill>
                <a:effectLst/>
                <a:latin typeface="Arial" panose="020B0604020202020204" pitchFamily="34" charset="0"/>
              </a:rPr>
              <a:t>وتكفي مية </a:t>
            </a:r>
          </a:p>
          <a:p>
            <a:pPr algn="ctr" rtl="1"/>
            <a:r>
              <a:rPr lang="ar-SA" dirty="0">
                <a:solidFill>
                  <a:srgbClr val="24408E"/>
                </a:solidFill>
                <a:effectLst/>
                <a:latin typeface="Arial" panose="020B0604020202020204" pitchFamily="34" charset="0"/>
              </a:rPr>
              <a:t>أحب بيها كل انسان</a:t>
            </a:r>
          </a:p>
          <a:p>
            <a:pPr algn="ctr" rtl="1"/>
            <a:r>
              <a:rPr lang="ar-SA" dirty="0">
                <a:solidFill>
                  <a:srgbClr val="24408E"/>
                </a:solidFill>
                <a:effectLst/>
                <a:latin typeface="Arial" panose="020B0604020202020204" pitchFamily="34" charset="0"/>
              </a:rPr>
              <a:t>حتى لي </a:t>
            </a:r>
            <a:r>
              <a:rPr lang="ar-SA" dirty="0" err="1">
                <a:solidFill>
                  <a:srgbClr val="24408E"/>
                </a:solidFill>
                <a:effectLst/>
                <a:latin typeface="Arial" panose="020B0604020202020204" pitchFamily="34" charset="0"/>
              </a:rPr>
              <a:t>معرفوش</a:t>
            </a:r>
            <a:r>
              <a:rPr lang="ar-SA" dirty="0">
                <a:solidFill>
                  <a:srgbClr val="24408E"/>
                </a:solidFill>
                <a:effectLst/>
                <a:latin typeface="Arial" panose="020B0604020202020204" pitchFamily="34" charset="0"/>
              </a:rPr>
              <a:t> كمان</a:t>
            </a:r>
          </a:p>
          <a:p>
            <a:pPr algn="ctr" rtl="1"/>
            <a:r>
              <a:rPr lang="ar-SA" dirty="0" err="1">
                <a:solidFill>
                  <a:srgbClr val="24408E"/>
                </a:solidFill>
                <a:effectLst/>
                <a:latin typeface="Arial" panose="020B0604020202020204" pitchFamily="34" charset="0"/>
              </a:rPr>
              <a:t>علشان</a:t>
            </a:r>
            <a:r>
              <a:rPr lang="ar-SA" dirty="0">
                <a:solidFill>
                  <a:srgbClr val="24408E"/>
                </a:solidFill>
                <a:effectLst/>
                <a:latin typeface="Arial" panose="020B0604020202020204" pitchFamily="34" charset="0"/>
              </a:rPr>
              <a:t> أنا ابن يسوع الحنان </a:t>
            </a:r>
          </a:p>
          <a:p>
            <a:pPr algn="ctr" rtl="1"/>
            <a:r>
              <a:rPr lang="ar-SA" dirty="0">
                <a:solidFill>
                  <a:srgbClr val="24408E"/>
                </a:solidFill>
                <a:effectLst/>
                <a:latin typeface="Arial" panose="020B0604020202020204" pitchFamily="34" charset="0"/>
              </a:rPr>
              <a:t> </a:t>
            </a:r>
          </a:p>
          <a:p>
            <a:pPr algn="ctr" rtl="1"/>
            <a:r>
              <a:rPr lang="ar-SA" dirty="0">
                <a:solidFill>
                  <a:srgbClr val="24408E"/>
                </a:solidFill>
                <a:effectLst/>
                <a:latin typeface="Arial" panose="020B0604020202020204" pitchFamily="34" charset="0"/>
              </a:rPr>
              <a:t>عندي محبة قوية</a:t>
            </a:r>
          </a:p>
          <a:p>
            <a:pPr algn="ctr" rtl="1"/>
            <a:r>
              <a:rPr lang="ar-SA" dirty="0">
                <a:solidFill>
                  <a:srgbClr val="24408E"/>
                </a:solidFill>
                <a:effectLst/>
                <a:latin typeface="Arial" panose="020B0604020202020204" pitchFamily="34" charset="0"/>
              </a:rPr>
              <a:t>جوة قلبي </a:t>
            </a:r>
            <a:r>
              <a:rPr lang="ar-SA" dirty="0" err="1">
                <a:solidFill>
                  <a:srgbClr val="24408E"/>
                </a:solidFill>
                <a:effectLst/>
                <a:latin typeface="Arial" panose="020B0604020202020204" pitchFamily="34" charset="0"/>
              </a:rPr>
              <a:t>مستخبية</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وكل يوم تكبر حبه</a:t>
            </a:r>
          </a:p>
          <a:p>
            <a:pPr algn="ctr" rtl="1"/>
            <a:r>
              <a:rPr lang="ar-SA" dirty="0">
                <a:solidFill>
                  <a:srgbClr val="24408E"/>
                </a:solidFill>
                <a:effectLst/>
                <a:latin typeface="Arial" panose="020B0604020202020204" pitchFamily="34" charset="0"/>
              </a:rPr>
              <a:t>وتكفي مية</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11</a:t>
            </a:fld>
            <a:endParaRPr lang="en-LB"/>
          </a:p>
        </p:txBody>
      </p:sp>
    </p:spTree>
    <p:extLst>
      <p:ext uri="{BB962C8B-B14F-4D97-AF65-F5344CB8AC3E}">
        <p14:creationId xmlns:p14="http://schemas.microsoft.com/office/powerpoint/2010/main" val="2020156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 القرار -</a:t>
            </a:r>
          </a:p>
          <a:p>
            <a:pPr algn="ctr" rtl="1"/>
            <a:r>
              <a:rPr lang="ar-SA" dirty="0">
                <a:solidFill>
                  <a:srgbClr val="24408E"/>
                </a:solidFill>
                <a:effectLst/>
                <a:latin typeface="Arial" panose="020B0604020202020204" pitchFamily="34" charset="0"/>
              </a:rPr>
              <a:t>أنا عندي قوّة</a:t>
            </a:r>
          </a:p>
          <a:p>
            <a:pPr algn="ctr" rtl="1"/>
            <a:r>
              <a:rPr lang="ar-SA" dirty="0">
                <a:solidFill>
                  <a:srgbClr val="24408E"/>
                </a:solidFill>
                <a:effectLst/>
                <a:latin typeface="Arial" panose="020B0604020202020204" pitchFamily="34" charset="0"/>
              </a:rPr>
              <a:t>في قلبي جوة اقدر</a:t>
            </a:r>
          </a:p>
          <a:p>
            <a:pPr algn="ctr" rtl="1"/>
            <a:r>
              <a:rPr lang="ar-SA" dirty="0">
                <a:solidFill>
                  <a:srgbClr val="24408E"/>
                </a:solidFill>
                <a:effectLst/>
                <a:latin typeface="Arial" panose="020B0604020202020204" pitchFamily="34" charset="0"/>
              </a:rPr>
              <a:t> أحبّ كلّ الناس</a:t>
            </a:r>
          </a:p>
          <a:p>
            <a:pPr algn="ctr" rtl="1"/>
            <a:r>
              <a:rPr lang="ar-SA" dirty="0" err="1">
                <a:solidFill>
                  <a:srgbClr val="24408E"/>
                </a:solidFill>
                <a:effectLst/>
                <a:latin typeface="Arial" panose="020B0604020202020204" pitchFamily="34" charset="0"/>
              </a:rPr>
              <a:t>علشان</a:t>
            </a:r>
            <a:r>
              <a:rPr lang="ar-SA" dirty="0">
                <a:solidFill>
                  <a:srgbClr val="24408E"/>
                </a:solidFill>
                <a:effectLst/>
                <a:latin typeface="Arial" panose="020B0604020202020204" pitchFamily="34" charset="0"/>
              </a:rPr>
              <a:t> ابقي زي يسوعي</a:t>
            </a:r>
          </a:p>
          <a:p>
            <a:pPr algn="ctr" rtl="1"/>
            <a:r>
              <a:rPr lang="ar-SA" dirty="0">
                <a:solidFill>
                  <a:srgbClr val="24408E"/>
                </a:solidFill>
                <a:effectLst/>
                <a:latin typeface="Arial" panose="020B0604020202020204" pitchFamily="34" charset="0"/>
              </a:rPr>
              <a:t> اللي منحني الخلاص  </a:t>
            </a:r>
          </a:p>
          <a:p>
            <a:pPr algn="ctr" rtl="1"/>
            <a:r>
              <a:rPr lang="ar-SA" dirty="0">
                <a:solidFill>
                  <a:srgbClr val="24408E"/>
                </a:solidFill>
                <a:effectLst/>
                <a:latin typeface="Arial" panose="020B0604020202020204" pitchFamily="34" charset="0"/>
              </a:rPr>
              <a:t> </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١ -</a:t>
            </a:r>
          </a:p>
          <a:p>
            <a:pPr algn="ctr" rtl="1"/>
            <a:r>
              <a:rPr lang="ar-SA" dirty="0">
                <a:solidFill>
                  <a:srgbClr val="24408E"/>
                </a:solidFill>
                <a:effectLst/>
                <a:latin typeface="Arial" panose="020B0604020202020204" pitchFamily="34" charset="0"/>
              </a:rPr>
              <a:t>عندي كمان قوّة غفران</a:t>
            </a:r>
          </a:p>
          <a:p>
            <a:pPr algn="ctr" rtl="1"/>
            <a:r>
              <a:rPr lang="ar-SA" dirty="0">
                <a:solidFill>
                  <a:srgbClr val="24408E"/>
                </a:solidFill>
                <a:effectLst/>
                <a:latin typeface="Arial" panose="020B0604020202020204" pitchFamily="34" charset="0"/>
              </a:rPr>
              <a:t>اقدر اسامح الغلطان</a:t>
            </a:r>
          </a:p>
          <a:p>
            <a:pPr algn="ctr" rtl="1"/>
            <a:r>
              <a:rPr lang="ar-SA" dirty="0">
                <a:solidFill>
                  <a:srgbClr val="24408E"/>
                </a:solidFill>
                <a:effectLst/>
                <a:latin typeface="Arial" panose="020B0604020202020204" pitchFamily="34" charset="0"/>
              </a:rPr>
              <a:t>وانسي كلّ غلطه في حقّي</a:t>
            </a:r>
          </a:p>
          <a:p>
            <a:pPr algn="ctr" rtl="1"/>
            <a:r>
              <a:rPr lang="ar-SA" dirty="0">
                <a:solidFill>
                  <a:srgbClr val="24408E"/>
                </a:solidFill>
                <a:effectLst/>
                <a:latin typeface="Arial" panose="020B0604020202020204" pitchFamily="34" charset="0"/>
              </a:rPr>
              <a:t> وأتمني يبقي فرحان</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٢ -</a:t>
            </a:r>
          </a:p>
          <a:p>
            <a:pPr algn="ctr" rtl="1"/>
            <a:r>
              <a:rPr lang="ar-SA" dirty="0">
                <a:solidFill>
                  <a:srgbClr val="24408E"/>
                </a:solidFill>
                <a:effectLst/>
                <a:latin typeface="Arial" panose="020B0604020202020204" pitchFamily="34" charset="0"/>
              </a:rPr>
              <a:t>عندي كمان قوّة إيمان</a:t>
            </a:r>
          </a:p>
          <a:p>
            <a:pPr algn="ctr" rtl="1"/>
            <a:r>
              <a:rPr lang="ar-SA" dirty="0">
                <a:solidFill>
                  <a:srgbClr val="24408E"/>
                </a:solidFill>
                <a:effectLst/>
                <a:latin typeface="Arial" panose="020B0604020202020204" pitchFamily="34" charset="0"/>
              </a:rPr>
              <a:t>إنّو إلهنا إله حنّان</a:t>
            </a:r>
          </a:p>
          <a:p>
            <a:pPr algn="ctr" rtl="1"/>
            <a:r>
              <a:rPr lang="ar-SA" dirty="0">
                <a:solidFill>
                  <a:srgbClr val="24408E"/>
                </a:solidFill>
                <a:effectLst/>
                <a:latin typeface="Arial" panose="020B0604020202020204" pitchFamily="34" charset="0"/>
              </a:rPr>
              <a:t>مش ممكن أبداً ينسانا</a:t>
            </a:r>
          </a:p>
          <a:p>
            <a:pPr algn="ctr" rtl="1"/>
            <a:r>
              <a:rPr lang="ar-SA" dirty="0">
                <a:solidFill>
                  <a:srgbClr val="24408E"/>
                </a:solidFill>
                <a:effectLst/>
                <a:latin typeface="Arial" panose="020B0604020202020204" pitchFamily="34" charset="0"/>
              </a:rPr>
              <a:t>أو يطردنا للشيطان </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15</a:t>
            </a:fld>
            <a:endParaRPr lang="en-LB"/>
          </a:p>
        </p:txBody>
      </p:sp>
    </p:spTree>
    <p:extLst>
      <p:ext uri="{BB962C8B-B14F-4D97-AF65-F5344CB8AC3E}">
        <p14:creationId xmlns:p14="http://schemas.microsoft.com/office/powerpoint/2010/main" val="2334918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    - ١ -</a:t>
            </a:r>
          </a:p>
          <a:p>
            <a:pPr algn="ctr" rtl="1"/>
            <a:r>
              <a:rPr lang="ar-SA" dirty="0">
                <a:solidFill>
                  <a:srgbClr val="24408E"/>
                </a:solidFill>
                <a:effectLst/>
                <a:latin typeface="Arial" panose="020B0604020202020204" pitchFamily="34" charset="0"/>
              </a:rPr>
              <a:t>لما يسوع </a:t>
            </a:r>
            <a:r>
              <a:rPr lang="ar-SA" dirty="0" err="1">
                <a:solidFill>
                  <a:srgbClr val="24408E"/>
                </a:solidFill>
                <a:effectLst/>
                <a:latin typeface="Arial" panose="020B0604020202020204" pitchFamily="34" charset="0"/>
              </a:rPr>
              <a:t>بيسكن</a:t>
            </a:r>
            <a:r>
              <a:rPr lang="ar-SA" dirty="0">
                <a:solidFill>
                  <a:srgbClr val="24408E"/>
                </a:solidFill>
                <a:effectLst/>
                <a:latin typeface="Arial" panose="020B0604020202020204" pitchFamily="34" charset="0"/>
              </a:rPr>
              <a:t> قلبي              بتهرب كلمة مستحيل</a:t>
            </a:r>
          </a:p>
          <a:p>
            <a:pPr algn="ctr" rtl="1"/>
            <a:r>
              <a:rPr lang="ar-SA" dirty="0" err="1">
                <a:solidFill>
                  <a:srgbClr val="24408E"/>
                </a:solidFill>
                <a:effectLst/>
                <a:latin typeface="Arial" panose="020B0604020202020204" pitchFamily="34" charset="0"/>
              </a:rPr>
              <a:t>بيغيّرني</a:t>
            </a:r>
            <a:r>
              <a:rPr lang="ar-SA" dirty="0">
                <a:solidFill>
                  <a:srgbClr val="24408E"/>
                </a:solidFill>
                <a:effectLst/>
                <a:latin typeface="Arial" panose="020B0604020202020204" pitchFamily="34" charset="0"/>
              </a:rPr>
              <a:t> و </a:t>
            </a:r>
            <a:r>
              <a:rPr lang="ar-SA" dirty="0" err="1">
                <a:solidFill>
                  <a:srgbClr val="24408E"/>
                </a:solidFill>
                <a:effectLst/>
                <a:latin typeface="Arial" panose="020B0604020202020204" pitchFamily="34" charset="0"/>
              </a:rPr>
              <a:t>بيشكّلني</a:t>
            </a:r>
            <a:r>
              <a:rPr lang="ar-SA" dirty="0">
                <a:solidFill>
                  <a:srgbClr val="24408E"/>
                </a:solidFill>
                <a:effectLst/>
                <a:latin typeface="Arial" panose="020B0604020202020204" pitchFamily="34" charset="0"/>
              </a:rPr>
              <a:t>                </a:t>
            </a:r>
            <a:r>
              <a:rPr lang="ar-SA" dirty="0" err="1">
                <a:solidFill>
                  <a:srgbClr val="24408E"/>
                </a:solidFill>
                <a:effectLst/>
                <a:latin typeface="Arial" panose="020B0604020202020204" pitchFamily="34" charset="0"/>
              </a:rPr>
              <a:t>وبيعطِيني</a:t>
            </a:r>
            <a:r>
              <a:rPr lang="ar-SA" dirty="0">
                <a:solidFill>
                  <a:srgbClr val="24408E"/>
                </a:solidFill>
                <a:effectLst/>
                <a:latin typeface="Arial" panose="020B0604020202020204" pitchFamily="34" charset="0"/>
              </a:rPr>
              <a:t> قلب جديد</a:t>
            </a:r>
          </a:p>
          <a:p>
            <a:pPr algn="ctr" rtl="1"/>
            <a:r>
              <a:rPr lang="ar-SA" dirty="0">
                <a:solidFill>
                  <a:srgbClr val="24408E"/>
                </a:solidFill>
                <a:effectLst/>
                <a:latin typeface="Arial" panose="020B0604020202020204" pitchFamily="34" charset="0"/>
              </a:rPr>
              <a:t>وإذا إبليس بيوم حاول             يرجعني لطبْعي القديم</a:t>
            </a:r>
          </a:p>
          <a:p>
            <a:pPr algn="ctr" rtl="1"/>
            <a:r>
              <a:rPr lang="ar-SA" dirty="0">
                <a:solidFill>
                  <a:srgbClr val="24408E"/>
                </a:solidFill>
                <a:effectLst/>
                <a:latin typeface="Arial" panose="020B0604020202020204" pitchFamily="34" charset="0"/>
              </a:rPr>
              <a:t>رح سَكِّر بابي وصلّي </a:t>
            </a:r>
            <a:r>
              <a:rPr lang="ar-SA" dirty="0" err="1">
                <a:solidFill>
                  <a:srgbClr val="24408E"/>
                </a:solidFill>
                <a:effectLst/>
                <a:latin typeface="Arial" panose="020B0604020202020204" pitchFamily="34" charset="0"/>
              </a:rPr>
              <a:t>ياربي</a:t>
            </a:r>
            <a:r>
              <a:rPr lang="ar-SA" dirty="0">
                <a:solidFill>
                  <a:srgbClr val="24408E"/>
                </a:solidFill>
                <a:effectLst/>
                <a:latin typeface="Arial" panose="020B0604020202020204" pitchFamily="34" charset="0"/>
              </a:rPr>
              <a:t>       عطيني القوّة أنا ضعيف</a:t>
            </a:r>
          </a:p>
          <a:p>
            <a:pPr algn="ctr" rtl="1"/>
            <a:r>
              <a:rPr lang="ar-SA" dirty="0">
                <a:solidFill>
                  <a:srgbClr val="24408E"/>
                </a:solidFill>
                <a:effectLst/>
                <a:latin typeface="Arial" panose="020B0604020202020204" pitchFamily="34" charset="0"/>
              </a:rPr>
              <a:t>  </a:t>
            </a:r>
          </a:p>
          <a:p>
            <a:pPr algn="ctr" rtl="1"/>
            <a:r>
              <a:rPr lang="ar-SA" dirty="0">
                <a:solidFill>
                  <a:srgbClr val="24408E"/>
                </a:solidFill>
                <a:effectLst/>
                <a:latin typeface="Arial" panose="020B0604020202020204" pitchFamily="34" charset="0"/>
              </a:rPr>
              <a:t>- القرار -</a:t>
            </a:r>
          </a:p>
          <a:p>
            <a:pPr algn="ctr" rtl="1"/>
            <a:r>
              <a:rPr lang="ar-SA" dirty="0">
                <a:solidFill>
                  <a:srgbClr val="24408E"/>
                </a:solidFill>
                <a:effectLst/>
                <a:latin typeface="Arial" panose="020B0604020202020204" pitchFamily="34" charset="0"/>
              </a:rPr>
              <a:t>بقلبي ما إلك مكان                إبليس ما إلَك مكان</a:t>
            </a:r>
          </a:p>
          <a:p>
            <a:pPr algn="ctr" rtl="1"/>
            <a:r>
              <a:rPr lang="ar-SA" dirty="0">
                <a:solidFill>
                  <a:srgbClr val="24408E"/>
                </a:solidFill>
                <a:effectLst/>
                <a:latin typeface="Arial" panose="020B0604020202020204" pitchFamily="34" charset="0"/>
              </a:rPr>
              <a:t>يسوع ساكن </a:t>
            </a:r>
            <a:r>
              <a:rPr lang="ar-SA" dirty="0" err="1">
                <a:solidFill>
                  <a:srgbClr val="24408E"/>
                </a:solidFill>
                <a:effectLst/>
                <a:latin typeface="Arial" panose="020B0604020202020204" pitchFamily="34" charset="0"/>
              </a:rPr>
              <a:t>جوّاتي</a:t>
            </a:r>
            <a:r>
              <a:rPr lang="ar-SA" dirty="0">
                <a:solidFill>
                  <a:srgbClr val="24408E"/>
                </a:solidFill>
                <a:effectLst/>
                <a:latin typeface="Arial" panose="020B0604020202020204" pitchFamily="34" charset="0"/>
              </a:rPr>
              <a:t>              ورح يبقى معي </a:t>
            </a:r>
            <a:r>
              <a:rPr lang="ar-SA" dirty="0" err="1">
                <a:solidFill>
                  <a:srgbClr val="24408E"/>
                </a:solidFill>
                <a:effectLst/>
                <a:latin typeface="Arial" panose="020B0604020202020204" pitchFamily="34" charset="0"/>
              </a:rPr>
              <a:t>عطول</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بقلبي ما إلك مكان               إبليس ما إلَك مكان</a:t>
            </a:r>
          </a:p>
          <a:p>
            <a:pPr algn="ctr" rtl="1"/>
            <a:r>
              <a:rPr lang="ar-SA" dirty="0">
                <a:solidFill>
                  <a:srgbClr val="24408E"/>
                </a:solidFill>
                <a:effectLst/>
                <a:latin typeface="Arial" panose="020B0604020202020204" pitchFamily="34" charset="0"/>
              </a:rPr>
              <a:t>     يسوع ساكن </a:t>
            </a:r>
            <a:r>
              <a:rPr lang="ar-SA" dirty="0" err="1">
                <a:solidFill>
                  <a:srgbClr val="24408E"/>
                </a:solidFill>
                <a:effectLst/>
                <a:latin typeface="Arial" panose="020B0604020202020204" pitchFamily="34" charset="0"/>
              </a:rPr>
              <a:t>جوّاتي</a:t>
            </a:r>
            <a:r>
              <a:rPr lang="ar-SA" dirty="0">
                <a:solidFill>
                  <a:srgbClr val="24408E"/>
                </a:solidFill>
                <a:effectLst/>
                <a:latin typeface="Arial" panose="020B0604020202020204" pitchFamily="34" charset="0"/>
              </a:rPr>
              <a:t> على </a:t>
            </a:r>
            <a:r>
              <a:rPr lang="ar-SA" dirty="0" err="1">
                <a:solidFill>
                  <a:srgbClr val="24408E"/>
                </a:solidFill>
                <a:effectLst/>
                <a:latin typeface="Arial" panose="020B0604020202020204" pitchFamily="34" charset="0"/>
              </a:rPr>
              <a:t>طووووول</a:t>
            </a:r>
            <a:endParaRPr lang="ar-SA" dirty="0">
              <a:solidFill>
                <a:srgbClr val="24408E"/>
              </a:solidFill>
              <a:effectLst/>
              <a:latin typeface="Arial" panose="020B0604020202020204" pitchFamily="34" charset="0"/>
            </a:endParaRP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٢ -</a:t>
            </a:r>
          </a:p>
          <a:p>
            <a:pPr algn="ctr" rtl="1"/>
            <a:r>
              <a:rPr lang="ar-SA" dirty="0">
                <a:solidFill>
                  <a:srgbClr val="24408E"/>
                </a:solidFill>
                <a:effectLst/>
                <a:latin typeface="Arial" panose="020B0604020202020204" pitchFamily="34" charset="0"/>
              </a:rPr>
              <a:t>بدّي حبّ الما </a:t>
            </a:r>
            <a:r>
              <a:rPr lang="ar-SA" dirty="0" err="1">
                <a:solidFill>
                  <a:srgbClr val="24408E"/>
                </a:solidFill>
                <a:effectLst/>
                <a:latin typeface="Arial" panose="020B0604020202020204" pitchFamily="34" charset="0"/>
              </a:rPr>
              <a:t>بينحب</a:t>
            </a:r>
            <a:r>
              <a:rPr lang="ar-SA" dirty="0">
                <a:solidFill>
                  <a:srgbClr val="24408E"/>
                </a:solidFill>
                <a:effectLst/>
                <a:latin typeface="Arial" panose="020B0604020202020204" pitchFamily="34" charset="0"/>
              </a:rPr>
              <a:t>           وصلّيله (الله يسامحه)</a:t>
            </a:r>
          </a:p>
          <a:p>
            <a:pPr algn="ctr" rtl="1"/>
            <a:r>
              <a:rPr lang="ar-SA" dirty="0">
                <a:solidFill>
                  <a:srgbClr val="24408E"/>
                </a:solidFill>
                <a:effectLst/>
                <a:latin typeface="Arial" panose="020B0604020202020204" pitchFamily="34" charset="0"/>
              </a:rPr>
              <a:t>وإذا بيوْم طلب العون             أوقَفْ حدّه وسانده</a:t>
            </a:r>
          </a:p>
          <a:p>
            <a:pPr algn="ctr" rtl="1"/>
            <a:r>
              <a:rPr lang="ar-SA" dirty="0">
                <a:solidFill>
                  <a:srgbClr val="24408E"/>
                </a:solidFill>
                <a:effectLst/>
                <a:latin typeface="Arial" panose="020B0604020202020204" pitchFamily="34" charset="0"/>
              </a:rPr>
              <a:t>إبليس حيقلّي </a:t>
            </a:r>
            <a:r>
              <a:rPr lang="ar-SA" dirty="0" err="1">
                <a:solidFill>
                  <a:srgbClr val="24408E"/>
                </a:solidFill>
                <a:effectLst/>
                <a:latin typeface="Arial" panose="020B0604020202020204" pitchFamily="34" charset="0"/>
              </a:rPr>
              <a:t>أُوعا</a:t>
            </a:r>
            <a:r>
              <a:rPr lang="ar-SA" dirty="0">
                <a:solidFill>
                  <a:srgbClr val="24408E"/>
                </a:solidFill>
                <a:effectLst/>
                <a:latin typeface="Arial" panose="020B0604020202020204" pitchFamily="34" charset="0"/>
              </a:rPr>
              <a:t> تساعدْ           هيدا اللي </a:t>
            </a:r>
            <a:r>
              <a:rPr lang="ar-SA" dirty="0" err="1">
                <a:solidFill>
                  <a:srgbClr val="24408E"/>
                </a:solidFill>
                <a:effectLst/>
                <a:latin typeface="Arial" panose="020B0604020202020204" pitchFamily="34" charset="0"/>
              </a:rPr>
              <a:t>بيسْتاهله</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مش رح اسمع منّه وبدّي             مدّ إيدي وساعدُه </a:t>
            </a:r>
          </a:p>
          <a:p>
            <a:pPr marL="0" algn="ctr" defTabSz="914400" rtl="0"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21</a:t>
            </a:fld>
            <a:endParaRPr lang="en-LB"/>
          </a:p>
        </p:txBody>
      </p:sp>
    </p:spTree>
    <p:extLst>
      <p:ext uri="{BB962C8B-B14F-4D97-AF65-F5344CB8AC3E}">
        <p14:creationId xmlns:p14="http://schemas.microsoft.com/office/powerpoint/2010/main" val="1998602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النص الكتابي: </a:t>
            </a:r>
            <a:r>
              <a:rPr lang="ar-SA" dirty="0">
                <a:solidFill>
                  <a:srgbClr val="8A1F52"/>
                </a:solidFill>
                <a:effectLst/>
                <a:latin typeface="Arial" panose="020B0604020202020204" pitchFamily="34" charset="0"/>
              </a:rPr>
              <a:t>أعمال الرسل ٩: ٦٣ - ٢٤.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المقدِّمة:</a:t>
            </a:r>
          </a:p>
          <a:p>
            <a:pPr algn="just" rtl="1"/>
            <a:r>
              <a:rPr lang="ar-SA" dirty="0">
                <a:solidFill>
                  <a:srgbClr val="24408E"/>
                </a:solidFill>
                <a:effectLst/>
                <a:latin typeface="Arial" panose="020B0604020202020204" pitchFamily="34" charset="0"/>
              </a:rPr>
              <a:t>كانت تعيش في مدينة يافا تلميذة للرب يسوع اسمها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ومعنى اسم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a:t>
            </a:r>
            <a:r>
              <a:rPr lang="ar-SA" dirty="0" err="1">
                <a:solidFill>
                  <a:srgbClr val="24408E"/>
                </a:solidFill>
                <a:effectLst/>
                <a:latin typeface="Arial" panose="020B0604020202020204" pitchFamily="34" charset="0"/>
              </a:rPr>
              <a:t>هوغزالة</a:t>
            </a:r>
            <a:r>
              <a:rPr lang="ar-SA" dirty="0">
                <a:solidFill>
                  <a:srgbClr val="24408E"/>
                </a:solidFill>
                <a:effectLst/>
                <a:latin typeface="Arial" panose="020B0604020202020204" pitchFamily="34" charset="0"/>
              </a:rPr>
              <a:t>. كانت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تحب يسوع وتحب أن تخدمه بموهبتها.</a:t>
            </a:r>
            <a:endParaRPr lang="en-US"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فكانت تستخدم مالها ووقتها في خدمة ومساعدة المحتاجين. تعلَّمت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خياطة الملابس وبدأت تصنع ألبسة جميلة. وكانت كلّما رأت طفلاً محتاجًا أو احداً فقيراً تخيط لهم ملابس جديدة.</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مرض </a:t>
            </a:r>
            <a:r>
              <a:rPr lang="ar-SA" b="1" dirty="0" err="1">
                <a:solidFill>
                  <a:srgbClr val="24408E"/>
                </a:solidFill>
                <a:effectLst/>
                <a:latin typeface="Arial" panose="020B0604020202020204" pitchFamily="34" charset="0"/>
              </a:rPr>
              <a:t>طابيثا</a:t>
            </a:r>
            <a:endParaRPr lang="ar-SA" b="1"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في يوم  من الأيام، مرضت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كثيرًا، لدرجة أن أصدقاءها شعروا بالقلق. فهي التي كانت تساعدهم دائمًا والآن هم يريدون مساعدتها، ولكنهم لا يعلمون كيف! فقد فعلوا كلّ ما خطر ببالهم لكي تُشفى صديقتهم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لكنهم لم ينجحوا في ذلك. ولكن ساءت حالة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ثمَّ ماتت. حزن أصدقاء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وجيرانها وكل محبّيها كثيرًا لفراقها.</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927767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بطرس في يافا</a:t>
            </a:r>
          </a:p>
          <a:p>
            <a:pPr algn="just" rtl="1"/>
            <a:r>
              <a:rPr lang="ar-SA" dirty="0">
                <a:solidFill>
                  <a:srgbClr val="24408E"/>
                </a:solidFill>
                <a:effectLst/>
                <a:latin typeface="Arial" panose="020B0604020202020204" pitchFamily="34" charset="0"/>
              </a:rPr>
              <a:t>وفيما الناس يبكون على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قال التلاميذ: “ لقد سمعنا أن رجلاً يُدعى بطرس وهو واحد من تلاميذ يسوع موجود في مدينة قريبة من هنا. بطرس هذا أعطاه الرب قوَّة عظيمة لشفاء المرضى.” وعندما سمع الناس هذا الكلام قام رجلان من الحاضرين وقصدا الرسول بطرس لكي يستدعياه. وللحال وافق بطرس أن يأتي معهما. ولمّا وصل بطرس إلى يافا أراه الأرامل الملابس الجميلة التي صنعتها </a:t>
            </a:r>
            <a:r>
              <a:rPr lang="ar-SA" dirty="0" err="1">
                <a:solidFill>
                  <a:srgbClr val="24408E"/>
                </a:solidFill>
                <a:effectLst/>
                <a:latin typeface="Arial" panose="020B0604020202020204" pitchFamily="34" charset="0"/>
              </a:rPr>
              <a:t>طابيثا</a:t>
            </a:r>
            <a:r>
              <a:rPr lang="ar-SA" dirty="0">
                <a:solidFill>
                  <a:srgbClr val="24408E"/>
                </a:solidFill>
                <a:effectLst/>
                <a:latin typeface="Arial" panose="020B0604020202020204" pitchFamily="34" charset="0"/>
              </a:rPr>
              <a:t> لهم.</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3575284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6/1/23</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6/1/23</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g"/></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jpg"/><Relationship Id="rId7"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DCD202AF-0C1A-87C3-E35E-B8DB46BEB413}"/>
              </a:ext>
            </a:extLst>
          </p:cNvPr>
          <p:cNvCxnSpPr/>
          <p:nvPr/>
        </p:nvCxnSpPr>
        <p:spPr>
          <a:xfrm flipH="1">
            <a:off x="389056"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10A59757-6FF6-0A56-F3DA-006E7B9FAAB9}"/>
              </a:ext>
            </a:extLst>
          </p:cNvPr>
          <p:cNvCxnSpPr>
            <a:cxnSpLocks/>
          </p:cNvCxnSpPr>
          <p:nvPr/>
        </p:nvCxnSpPr>
        <p:spPr>
          <a:xfrm>
            <a:off x="397008"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79379C9-810A-099B-55C7-2945415A58F6}"/>
              </a:ext>
            </a:extLst>
          </p:cNvPr>
          <p:cNvCxnSpPr>
            <a:cxnSpLocks/>
          </p:cNvCxnSpPr>
          <p:nvPr/>
        </p:nvCxnSpPr>
        <p:spPr>
          <a:xfrm flipH="1">
            <a:off x="397008"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8687D70-340F-93C9-ECF6-63585F19A1C9}"/>
              </a:ext>
            </a:extLst>
          </p:cNvPr>
          <p:cNvCxnSpPr>
            <a:cxnSpLocks/>
          </p:cNvCxnSpPr>
          <p:nvPr/>
        </p:nvCxnSpPr>
        <p:spPr>
          <a:xfrm>
            <a:off x="1184688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546F901B-A3E0-CA6C-2B61-EA558E31508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
        <p:nvSpPr>
          <p:cNvPr id="9" name="Rectangle 8">
            <a:extLst>
              <a:ext uri="{FF2B5EF4-FFF2-40B4-BE49-F238E27FC236}">
                <a16:creationId xmlns:a16="http://schemas.microsoft.com/office/drawing/2014/main" id="{361F98B6-43BD-20F2-C13D-AB2A34EDD2B1}"/>
              </a:ext>
            </a:extLst>
          </p:cNvPr>
          <p:cNvSpPr/>
          <p:nvPr/>
        </p:nvSpPr>
        <p:spPr>
          <a:xfrm>
            <a:off x="1414108" y="3513539"/>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a:t>
            </a:r>
            <a:r>
              <a:rPr lang="en-US" sz="6600" b="1" dirty="0">
                <a:ln/>
                <a:solidFill>
                  <a:srgbClr val="00B050"/>
                </a:solidFill>
                <a:latin typeface="Tahoma" panose="020B0604030504040204" pitchFamily="34" charset="0"/>
                <a:ea typeface="Tahoma" panose="020B0604030504040204" pitchFamily="34" charset="0"/>
              </a:rPr>
              <a:t>٤٣</a:t>
            </a:r>
          </a:p>
        </p:txBody>
      </p:sp>
      <p:sp>
        <p:nvSpPr>
          <p:cNvPr id="10" name="Rectangle 9">
            <a:extLst>
              <a:ext uri="{FF2B5EF4-FFF2-40B4-BE49-F238E27FC236}">
                <a16:creationId xmlns:a16="http://schemas.microsoft.com/office/drawing/2014/main" id="{B4B6F028-A4CC-6185-64D6-8B60E018D46A}"/>
              </a:ext>
            </a:extLst>
          </p:cNvPr>
          <p:cNvSpPr/>
          <p:nvPr/>
        </p:nvSpPr>
        <p:spPr>
          <a:xfrm>
            <a:off x="389056" y="4522465"/>
            <a:ext cx="5403505" cy="1107996"/>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7030A0"/>
                </a:solidFill>
                <a:latin typeface="Tahoma" panose="020B0604030504040204" pitchFamily="34" charset="0"/>
                <a:ea typeface="Tahoma" panose="020B0604030504040204" pitchFamily="34" charset="0"/>
              </a:rPr>
              <a:t>إقامة </a:t>
            </a:r>
            <a:r>
              <a:rPr lang="ar-SA" sz="6600" b="1" dirty="0" err="1">
                <a:ln/>
                <a:solidFill>
                  <a:srgbClr val="7030A0"/>
                </a:solidFill>
                <a:latin typeface="Tahoma" panose="020B0604030504040204" pitchFamily="34" charset="0"/>
                <a:ea typeface="Tahoma" panose="020B0604030504040204" pitchFamily="34" charset="0"/>
              </a:rPr>
              <a:t>طابيثا</a:t>
            </a:r>
            <a:endParaRPr lang="en-US" sz="6600" b="1"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07399" y="530128"/>
            <a:ext cx="10923425"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لازم أحب كل الناس</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لازم … لازم</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أنا لازم أقبل كل الناس</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لازم… لازم</a:t>
            </a:r>
            <a:r>
              <a:rPr lang="en-US" sz="6000" b="1" i="0" u="none" strike="noStrike" dirty="0">
                <a:solidFill>
                  <a:srgbClr val="273582"/>
                </a:solidFill>
                <a:effectLst/>
                <a:latin typeface="Arial" panose="020B0604020202020204" pitchFamily="34" charset="0"/>
              </a:rPr>
              <a:t>(</a:t>
            </a:r>
            <a:r>
              <a:rPr lang="en-US" sz="6000" b="1" i="0" dirty="0">
                <a:solidFill>
                  <a:srgbClr val="273582"/>
                </a:solidFill>
                <a:effectLst/>
                <a:latin typeface="Arial" panose="020B0604020202020204" pitchFamily="34" charset="0"/>
                <a:cs typeface="Arial" panose="020B0604020202020204" pitchFamily="34" charset="0"/>
              </a:rPr>
              <a:t>٣</a:t>
            </a:r>
            <a:endParaRPr lang="ar-LB" sz="6000" b="1"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981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739380"/>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endParaRPr lang="en-US" sz="6600" b="1" dirty="0">
              <a:ln/>
              <a:solidFill>
                <a:srgbClr val="00B050"/>
              </a:solidFill>
              <a:latin typeface="Tahoma" panose="020B0604030504040204" pitchFamily="34" charset="0"/>
              <a:ea typeface="Tahoma" panose="020B0604030504040204" pitchFamily="34" charset="0"/>
            </a:endParaRPr>
          </a:p>
          <a:p>
            <a:pPr algn="ctr"/>
            <a:r>
              <a:rPr lang="ar-LB" sz="6000" b="1" i="0" u="none" strike="noStrike" dirty="0">
                <a:solidFill>
                  <a:srgbClr val="7030A0"/>
                </a:solidFill>
                <a:effectLst/>
                <a:latin typeface="Arial" panose="020B0604020202020204" pitchFamily="34" charset="0"/>
              </a:rPr>
              <a:t>عندي محبة قوية</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عندى محبة قوية">
            <a:hlinkClick r:id="" action="ppaction://media"/>
            <a:extLst>
              <a:ext uri="{FF2B5EF4-FFF2-40B4-BE49-F238E27FC236}">
                <a16:creationId xmlns:a16="http://schemas.microsoft.com/office/drawing/2014/main" id="{D1DD2CE8-2E5A-4E0C-8DA4-5C732B7540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160088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25819"/>
            <a:ext cx="9159203"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عندي محبة قوية</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جوة قلبي مستخبية</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 </a:t>
            </a:r>
            <a:endParaRPr lang="en-US" sz="6000" b="1" i="0" dirty="0">
              <a:solidFill>
                <a:srgbClr val="273582"/>
              </a:solidFill>
              <a:effectLst/>
              <a:latin typeface="Tahoma" panose="020B0604030504040204" pitchFamily="34" charset="0"/>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وكل يوم تكبر حبه</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وتكفي مية</a:t>
            </a:r>
            <a:r>
              <a:rPr lang="ar-LB" sz="6000" b="1" dirty="0">
                <a:solidFill>
                  <a:srgbClr val="273582"/>
                </a:solidFill>
                <a:effectLst/>
              </a:rPr>
              <a:t> </a:t>
            </a:r>
          </a:p>
        </p:txBody>
      </p:sp>
    </p:spTree>
    <p:extLst>
      <p:ext uri="{BB962C8B-B14F-4D97-AF65-F5344CB8AC3E}">
        <p14:creationId xmlns:p14="http://schemas.microsoft.com/office/powerpoint/2010/main" val="2307348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66131" y="1060840"/>
            <a:ext cx="9159203" cy="4076244"/>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أحب بيها كل انسان</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لي معرفوش كمان</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a:t>
            </a:r>
            <a:endParaRPr lang="en-US" sz="6000" b="1" i="0" dirty="0">
              <a:solidFill>
                <a:srgbClr val="273582"/>
              </a:solidFill>
              <a:effectLst/>
              <a:latin typeface="Tahoma" panose="020B0604030504040204" pitchFamily="34" charset="0"/>
            </a:endParaRPr>
          </a:p>
          <a:p>
            <a:pPr algn="ctr" rtl="1">
              <a:lnSpc>
                <a:spcPct val="150000"/>
              </a:lnSpc>
              <a:spcBef>
                <a:spcPts val="0"/>
              </a:spcBef>
              <a:spcAft>
                <a:spcPts val="0"/>
              </a:spcAft>
            </a:pPr>
            <a:r>
              <a:rPr lang="en-US" sz="6000" b="1" u="none" strike="noStrike" dirty="0">
                <a:solidFill>
                  <a:srgbClr val="273582"/>
                </a:solidFill>
                <a:latin typeface="Arial" panose="020B0604020202020204" pitchFamily="34" charset="0"/>
                <a:cs typeface="Arial" panose="020B0604020202020204" pitchFamily="34" charset="0"/>
              </a:rPr>
              <a:t>)</a:t>
            </a:r>
            <a:r>
              <a:rPr lang="ar-LB" sz="6000" b="1" i="0" u="none" strike="noStrike" dirty="0">
                <a:solidFill>
                  <a:srgbClr val="273582"/>
                </a:solidFill>
                <a:effectLst/>
                <a:latin typeface="Arial" panose="020B0604020202020204" pitchFamily="34" charset="0"/>
              </a:rPr>
              <a:t>علشان أنا ابن يسوع الحنان</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a:t>
            </a:r>
            <a:r>
              <a:rPr lang="ar-LB" sz="6000" b="1" i="0" u="none" strike="noStrike" dirty="0">
                <a:solidFill>
                  <a:srgbClr val="273582"/>
                </a:solidFill>
                <a:effectLst/>
                <a:latin typeface="Arial" panose="020B0604020202020204" pitchFamily="34" charset="0"/>
              </a:rPr>
              <a:t> </a:t>
            </a:r>
            <a:endParaRPr lang="ar-LB" sz="6000" b="1" dirty="0">
              <a:solidFill>
                <a:srgbClr val="273582"/>
              </a:solidFill>
              <a:effectLst/>
            </a:endParaRPr>
          </a:p>
        </p:txBody>
      </p:sp>
    </p:spTree>
    <p:extLst>
      <p:ext uri="{BB962C8B-B14F-4D97-AF65-F5344CB8AC3E}">
        <p14:creationId xmlns:p14="http://schemas.microsoft.com/office/powerpoint/2010/main" val="2596149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25819"/>
            <a:ext cx="9159203"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عندي محبة قوية</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جوة قلبي مستخبية</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 </a:t>
            </a:r>
            <a:endParaRPr lang="en-US" sz="6000" b="1" i="0" dirty="0">
              <a:solidFill>
                <a:srgbClr val="273582"/>
              </a:solidFill>
              <a:effectLst/>
              <a:latin typeface="Tahoma" panose="020B0604030504040204" pitchFamily="34" charset="0"/>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وكل يوم تكبر حبه</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وتكفي مية</a:t>
            </a:r>
            <a:r>
              <a:rPr lang="ar-LB" sz="6000" b="1" dirty="0">
                <a:solidFill>
                  <a:srgbClr val="273582"/>
                </a:solidFill>
                <a:effectLst/>
              </a:rPr>
              <a:t> </a:t>
            </a:r>
          </a:p>
        </p:txBody>
      </p:sp>
    </p:spTree>
    <p:extLst>
      <p:ext uri="{BB962C8B-B14F-4D97-AF65-F5344CB8AC3E}">
        <p14:creationId xmlns:p14="http://schemas.microsoft.com/office/powerpoint/2010/main" val="1063460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5197084" y="1838535"/>
            <a:ext cx="6698068" cy="4729242"/>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3554" y="1948436"/>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dirty="0">
                <a:solidFill>
                  <a:srgbClr val="7030A0"/>
                </a:solidFill>
              </a:rPr>
              <a:t>أنا عندي قوة</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أنا عندي قوة">
            <a:hlinkClick r:id="" action="ppaction://media"/>
            <a:extLst>
              <a:ext uri="{FF2B5EF4-FFF2-40B4-BE49-F238E27FC236}">
                <a16:creationId xmlns:a16="http://schemas.microsoft.com/office/drawing/2014/main" id="{E400FA16-8A2A-4792-B5D1-93DC1583ED03}"/>
              </a:ext>
            </a:extLst>
          </p:cNvPr>
          <p:cNvPicPr>
            <a:picLocks noChangeAspect="1"/>
          </p:cNvPicPr>
          <p:nvPr>
            <a:audioFile r:link="rId1"/>
            <p:extLst>
              <p:ext uri="{DAA4B4D4-6D71-4841-9C94-3DE7FCFB9230}">
                <p14:media xmlns:p14="http://schemas.microsoft.com/office/powerpoint/2010/main" r:embed="rId2">
                  <p14:trim end="31738"/>
                </p14:media>
              </p:ext>
            </p:extLst>
          </p:nvPr>
        </p:nvPicPr>
        <p:blipFill>
          <a:blip r:embed="rId6"/>
          <a:stretch>
            <a:fillRect/>
          </a:stretch>
        </p:blipFill>
        <p:spPr>
          <a:xfrm>
            <a:off x="10636857" y="787609"/>
            <a:ext cx="746244" cy="746244"/>
          </a:xfrm>
          <a:prstGeom prst="rect">
            <a:avLst/>
          </a:prstGeom>
        </p:spPr>
      </p:pic>
    </p:spTree>
    <p:extLst>
      <p:ext uri="{BB962C8B-B14F-4D97-AF65-F5344CB8AC3E}">
        <p14:creationId xmlns:p14="http://schemas.microsoft.com/office/powerpoint/2010/main" val="3957582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292948"/>
            <a:ext cx="9159203" cy="6170856"/>
          </a:xfrm>
          <a:prstGeom prst="rect">
            <a:avLst/>
          </a:prstGeom>
        </p:spPr>
        <p:txBody>
          <a:bodyPr wrap="square">
            <a:spAutoFit/>
          </a:bodyPr>
          <a:lstStyle/>
          <a:p>
            <a:pPr algn="ctr" rtl="1">
              <a:lnSpc>
                <a:spcPct val="150000"/>
              </a:lnSpc>
            </a:pPr>
            <a:r>
              <a:rPr lang="en-US" sz="5400" b="1" dirty="0">
                <a:solidFill>
                  <a:srgbClr val="273582"/>
                </a:solidFill>
                <a:latin typeface="Arial" panose="020B0604020202020204" pitchFamily="34" charset="0"/>
                <a:cs typeface="Arial" panose="020B0604020202020204" pitchFamily="34" charset="0"/>
              </a:rPr>
              <a:t>)</a:t>
            </a:r>
            <a:r>
              <a:rPr lang="ar-LB" sz="5400" b="1" i="0" dirty="0">
                <a:solidFill>
                  <a:srgbClr val="273582"/>
                </a:solidFill>
                <a:effectLst/>
                <a:latin typeface="Tahoma" panose="020B0604030504040204" pitchFamily="34" charset="0"/>
              </a:rPr>
              <a:t>أنا عندي قوة</a:t>
            </a:r>
          </a:p>
          <a:p>
            <a:pPr algn="ctr" rtl="1">
              <a:lnSpc>
                <a:spcPct val="150000"/>
              </a:lnSpc>
            </a:pPr>
            <a:r>
              <a:rPr lang="ar-LB" sz="5400" b="1" i="0" dirty="0">
                <a:solidFill>
                  <a:srgbClr val="273582"/>
                </a:solidFill>
                <a:effectLst/>
                <a:latin typeface="Tahoma" panose="020B0604030504040204" pitchFamily="34" charset="0"/>
              </a:rPr>
              <a:t>في قلبي جوة اقدر</a:t>
            </a:r>
          </a:p>
          <a:p>
            <a:pPr algn="ctr" rtl="1">
              <a:lnSpc>
                <a:spcPct val="150000"/>
              </a:lnSpc>
            </a:pPr>
            <a:r>
              <a:rPr lang="ar-LB" sz="5400" b="1" i="0" dirty="0">
                <a:solidFill>
                  <a:srgbClr val="273582"/>
                </a:solidFill>
                <a:effectLst/>
                <a:latin typeface="Tahoma" panose="020B0604030504040204" pitchFamily="34" charset="0"/>
              </a:rPr>
              <a:t> أحب كل الناس</a:t>
            </a:r>
          </a:p>
          <a:p>
            <a:pPr algn="ctr" rtl="1">
              <a:lnSpc>
                <a:spcPct val="150000"/>
              </a:lnSpc>
            </a:pPr>
            <a:r>
              <a:rPr lang="ar-LB" sz="5400" b="1" i="0" dirty="0">
                <a:solidFill>
                  <a:srgbClr val="273582"/>
                </a:solidFill>
                <a:effectLst/>
                <a:latin typeface="Tahoma" panose="020B0604030504040204" pitchFamily="34" charset="0"/>
              </a:rPr>
              <a:t>علشان ابقي زي يسوعي</a:t>
            </a:r>
          </a:p>
          <a:p>
            <a:pPr algn="ctr" rtl="1">
              <a:lnSpc>
                <a:spcPct val="150000"/>
              </a:lnSpc>
            </a:pPr>
            <a:r>
              <a:rPr lang="ar-LB" sz="5400" b="1" i="0" dirty="0">
                <a:solidFill>
                  <a:srgbClr val="273582"/>
                </a:solidFill>
                <a:effectLst/>
                <a:latin typeface="Tahoma" panose="020B0604030504040204" pitchFamily="34" charset="0"/>
              </a:rPr>
              <a:t>اللي منحني الخلاص</a:t>
            </a:r>
            <a:r>
              <a:rPr lang="en-US" sz="5400" b="1"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8531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565323"/>
            <a:ext cx="9159203" cy="5461239"/>
          </a:xfrm>
          <a:prstGeom prst="rect">
            <a:avLst/>
          </a:prstGeom>
        </p:spPr>
        <p:txBody>
          <a:bodyPr wrap="square">
            <a:spAutoFit/>
          </a:bodyPr>
          <a:lstStyle/>
          <a:p>
            <a:pPr algn="ctr" rtl="1">
              <a:lnSpc>
                <a:spcPct val="150000"/>
              </a:lnSpc>
            </a:pPr>
            <a:r>
              <a:rPr lang="ar-LB" sz="6000" b="1" dirty="0">
                <a:solidFill>
                  <a:srgbClr val="273582"/>
                </a:solidFill>
                <a:effectLst/>
              </a:rPr>
              <a:t>عندي كمان قوة غفران</a:t>
            </a:r>
          </a:p>
          <a:p>
            <a:pPr algn="ctr" rtl="1">
              <a:lnSpc>
                <a:spcPct val="150000"/>
              </a:lnSpc>
            </a:pPr>
            <a:r>
              <a:rPr lang="ar-LB" sz="6000" b="1" dirty="0">
                <a:solidFill>
                  <a:srgbClr val="273582"/>
                </a:solidFill>
                <a:effectLst/>
              </a:rPr>
              <a:t>اقدر اسامح الغلطان</a:t>
            </a:r>
          </a:p>
          <a:p>
            <a:pPr algn="ctr" rtl="1">
              <a:lnSpc>
                <a:spcPct val="150000"/>
              </a:lnSpc>
            </a:pPr>
            <a:r>
              <a:rPr lang="ar-LB" sz="6000" b="1" dirty="0">
                <a:solidFill>
                  <a:srgbClr val="273582"/>
                </a:solidFill>
                <a:effectLst/>
              </a:rPr>
              <a:t>وانسي كل غلطه في حقي</a:t>
            </a:r>
          </a:p>
          <a:p>
            <a:pPr algn="ctr" rtl="1">
              <a:lnSpc>
                <a:spcPct val="150000"/>
              </a:lnSpc>
            </a:pPr>
            <a:r>
              <a:rPr lang="ar-LB" sz="6000" b="1" dirty="0">
                <a:solidFill>
                  <a:srgbClr val="273582"/>
                </a:solidFill>
                <a:effectLst/>
              </a:rPr>
              <a:t>وأتمني يبقي فرحان</a:t>
            </a:r>
          </a:p>
        </p:txBody>
      </p:sp>
    </p:spTree>
    <p:extLst>
      <p:ext uri="{BB962C8B-B14F-4D97-AF65-F5344CB8AC3E}">
        <p14:creationId xmlns:p14="http://schemas.microsoft.com/office/powerpoint/2010/main" val="393882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292948"/>
            <a:ext cx="9159203" cy="6170856"/>
          </a:xfrm>
          <a:prstGeom prst="rect">
            <a:avLst/>
          </a:prstGeom>
        </p:spPr>
        <p:txBody>
          <a:bodyPr wrap="square">
            <a:spAutoFit/>
          </a:bodyPr>
          <a:lstStyle/>
          <a:p>
            <a:pPr algn="ctr" rtl="1">
              <a:lnSpc>
                <a:spcPct val="150000"/>
              </a:lnSpc>
            </a:pPr>
            <a:r>
              <a:rPr lang="en-US" sz="5400" b="1" dirty="0">
                <a:solidFill>
                  <a:srgbClr val="273582"/>
                </a:solidFill>
                <a:latin typeface="Arial" panose="020B0604020202020204" pitchFamily="34" charset="0"/>
                <a:cs typeface="Arial" panose="020B0604020202020204" pitchFamily="34" charset="0"/>
              </a:rPr>
              <a:t>)</a:t>
            </a:r>
            <a:r>
              <a:rPr lang="ar-LB" sz="5400" b="1" i="0" dirty="0">
                <a:solidFill>
                  <a:srgbClr val="273582"/>
                </a:solidFill>
                <a:effectLst/>
                <a:latin typeface="Tahoma" panose="020B0604030504040204" pitchFamily="34" charset="0"/>
              </a:rPr>
              <a:t>أنا عندي قوة</a:t>
            </a:r>
          </a:p>
          <a:p>
            <a:pPr algn="ctr" rtl="1">
              <a:lnSpc>
                <a:spcPct val="150000"/>
              </a:lnSpc>
            </a:pPr>
            <a:r>
              <a:rPr lang="ar-LB" sz="5400" b="1" i="0" dirty="0">
                <a:solidFill>
                  <a:srgbClr val="273582"/>
                </a:solidFill>
                <a:effectLst/>
                <a:latin typeface="Tahoma" panose="020B0604030504040204" pitchFamily="34" charset="0"/>
              </a:rPr>
              <a:t>في قلبي جوة اقدر</a:t>
            </a:r>
          </a:p>
          <a:p>
            <a:pPr algn="ctr" rtl="1">
              <a:lnSpc>
                <a:spcPct val="150000"/>
              </a:lnSpc>
            </a:pPr>
            <a:r>
              <a:rPr lang="ar-LB" sz="5400" b="1" i="0" dirty="0">
                <a:solidFill>
                  <a:srgbClr val="273582"/>
                </a:solidFill>
                <a:effectLst/>
                <a:latin typeface="Tahoma" panose="020B0604030504040204" pitchFamily="34" charset="0"/>
              </a:rPr>
              <a:t> أحب كل الناس</a:t>
            </a:r>
          </a:p>
          <a:p>
            <a:pPr algn="ctr" rtl="1">
              <a:lnSpc>
                <a:spcPct val="150000"/>
              </a:lnSpc>
            </a:pPr>
            <a:r>
              <a:rPr lang="ar-LB" sz="5400" b="1" i="0" dirty="0">
                <a:solidFill>
                  <a:srgbClr val="273582"/>
                </a:solidFill>
                <a:effectLst/>
                <a:latin typeface="Tahoma" panose="020B0604030504040204" pitchFamily="34" charset="0"/>
              </a:rPr>
              <a:t>علشان ابقي زي يسوعي</a:t>
            </a:r>
          </a:p>
          <a:p>
            <a:pPr algn="ctr" rtl="1">
              <a:lnSpc>
                <a:spcPct val="150000"/>
              </a:lnSpc>
            </a:pPr>
            <a:r>
              <a:rPr lang="ar-LB" sz="5400" b="1" i="0" dirty="0">
                <a:solidFill>
                  <a:srgbClr val="273582"/>
                </a:solidFill>
                <a:effectLst/>
                <a:latin typeface="Tahoma" panose="020B0604030504040204" pitchFamily="34" charset="0"/>
              </a:rPr>
              <a:t>اللي منحني الخلاص</a:t>
            </a:r>
            <a:r>
              <a:rPr lang="en-US" sz="5400" b="1"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36090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565323"/>
            <a:ext cx="9159203" cy="5461239"/>
          </a:xfrm>
          <a:prstGeom prst="rect">
            <a:avLst/>
          </a:prstGeom>
        </p:spPr>
        <p:txBody>
          <a:bodyPr wrap="square">
            <a:spAutoFit/>
          </a:bodyPr>
          <a:lstStyle/>
          <a:p>
            <a:pPr algn="ctr" rtl="1">
              <a:lnSpc>
                <a:spcPct val="150000"/>
              </a:lnSpc>
            </a:pPr>
            <a:r>
              <a:rPr lang="en-US" sz="6000" b="1" dirty="0">
                <a:solidFill>
                  <a:srgbClr val="273582"/>
                </a:solidFill>
                <a:latin typeface="Arial" panose="020B0604020202020204" pitchFamily="34" charset="0"/>
                <a:cs typeface="Arial" panose="020B0604020202020204" pitchFamily="34" charset="0"/>
              </a:rPr>
              <a:t>)</a:t>
            </a:r>
            <a:r>
              <a:rPr lang="ar-LB" sz="6000" b="1" i="0" dirty="0">
                <a:solidFill>
                  <a:srgbClr val="273582"/>
                </a:solidFill>
                <a:effectLst/>
                <a:latin typeface="Tahoma" panose="020B0604030504040204" pitchFamily="34" charset="0"/>
              </a:rPr>
              <a:t>عندي كمان قوة إيمان</a:t>
            </a:r>
          </a:p>
          <a:p>
            <a:pPr algn="ctr" rtl="1">
              <a:lnSpc>
                <a:spcPct val="150000"/>
              </a:lnSpc>
            </a:pPr>
            <a:r>
              <a:rPr lang="ar-LB" sz="6000" b="1" i="0" dirty="0">
                <a:solidFill>
                  <a:srgbClr val="273582"/>
                </a:solidFill>
                <a:effectLst/>
                <a:latin typeface="Tahoma" panose="020B0604030504040204" pitchFamily="34" charset="0"/>
              </a:rPr>
              <a:t>انو إلهنا إله حنان</a:t>
            </a:r>
            <a:r>
              <a:rPr lang="en-US" sz="6000" b="1" i="0" dirty="0">
                <a:solidFill>
                  <a:srgbClr val="273582"/>
                </a:solidFill>
                <a:effectLst/>
                <a:latin typeface="Arial" panose="020B0604020202020204" pitchFamily="34" charset="0"/>
                <a:cs typeface="Arial" panose="020B0604020202020204" pitchFamily="34" charset="0"/>
              </a:rPr>
              <a:t>(٢</a:t>
            </a:r>
            <a:endParaRPr lang="en-US" sz="6000" b="1" dirty="0">
              <a:solidFill>
                <a:srgbClr val="273582"/>
              </a:solidFill>
              <a:latin typeface="Tahoma" panose="020B0604030504040204" pitchFamily="34" charset="0"/>
              <a:cs typeface="Arial" panose="020B0604020202020204" pitchFamily="34" charset="0"/>
            </a:endParaRPr>
          </a:p>
          <a:p>
            <a:pPr algn="ctr" rtl="1">
              <a:lnSpc>
                <a:spcPct val="150000"/>
              </a:lnSpc>
            </a:pPr>
            <a:r>
              <a:rPr lang="ar-LB" sz="6000" b="1" i="0" dirty="0">
                <a:solidFill>
                  <a:srgbClr val="273582"/>
                </a:solidFill>
                <a:effectLst/>
                <a:latin typeface="Tahoma" panose="020B0604030504040204" pitchFamily="34" charset="0"/>
              </a:rPr>
              <a:t>مش ممكن أبدا ينسانا</a:t>
            </a:r>
          </a:p>
          <a:p>
            <a:pPr algn="ctr" rtl="1">
              <a:lnSpc>
                <a:spcPct val="150000"/>
              </a:lnSpc>
            </a:pPr>
            <a:r>
              <a:rPr lang="ar-LB" sz="6000" b="1" i="0" dirty="0">
                <a:solidFill>
                  <a:srgbClr val="273582"/>
                </a:solidFill>
                <a:effectLst/>
                <a:latin typeface="Tahoma" panose="020B0604030504040204" pitchFamily="34" charset="0"/>
              </a:rPr>
              <a:t>أو يطردنا للشيطان</a:t>
            </a:r>
          </a:p>
        </p:txBody>
      </p:sp>
    </p:spTree>
    <p:extLst>
      <p:ext uri="{BB962C8B-B14F-4D97-AF65-F5344CB8AC3E}">
        <p14:creationId xmlns:p14="http://schemas.microsoft.com/office/powerpoint/2010/main" val="18808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84756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652583" y="501558"/>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24" name="Picture 23" descr="Icon&#10;&#10;Description automatically generated">
            <a:extLst>
              <a:ext uri="{FF2B5EF4-FFF2-40B4-BE49-F238E27FC236}">
                <a16:creationId xmlns:a16="http://schemas.microsoft.com/office/drawing/2014/main" id="{86600483-6D64-4FD3-8319-64F36CBD558B}"/>
              </a:ext>
            </a:extLst>
          </p:cNvPr>
          <p:cNvPicPr>
            <a:picLocks noChangeAspect="1"/>
          </p:cNvPicPr>
          <p:nvPr/>
        </p:nvPicPr>
        <p:blipFill>
          <a:blip r:embed="rId3"/>
          <a:stretch>
            <a:fillRect/>
          </a:stretch>
        </p:blipFill>
        <p:spPr>
          <a:xfrm>
            <a:off x="6087794" y="2148019"/>
            <a:ext cx="1647857" cy="1473184"/>
          </a:xfrm>
          <a:prstGeom prst="rect">
            <a:avLst/>
          </a:prstGeom>
        </p:spPr>
      </p:pic>
      <p:sp>
        <p:nvSpPr>
          <p:cNvPr id="25" name="TextBox 24">
            <a:extLst>
              <a:ext uri="{FF2B5EF4-FFF2-40B4-BE49-F238E27FC236}">
                <a16:creationId xmlns:a16="http://schemas.microsoft.com/office/drawing/2014/main" id="{BA33EA81-E212-4786-AD18-2E2DBA764627}"/>
              </a:ext>
            </a:extLst>
          </p:cNvPr>
          <p:cNvSpPr txBox="1"/>
          <p:nvPr/>
        </p:nvSpPr>
        <p:spPr>
          <a:xfrm>
            <a:off x="6582832" y="2510962"/>
            <a:ext cx="1105438" cy="584775"/>
          </a:xfrm>
          <a:prstGeom prst="rect">
            <a:avLst/>
          </a:prstGeom>
          <a:noFill/>
        </p:spPr>
        <p:txBody>
          <a:bodyPr wrap="square" rtlCol="0">
            <a:spAutoFit/>
          </a:bodyPr>
          <a:lstStyle/>
          <a:p>
            <a:r>
              <a:rPr lang="ar-LB" sz="3200" dirty="0"/>
              <a:t>أهلاً</a:t>
            </a:r>
            <a:endParaRPr lang="en-US" sz="3200" dirty="0"/>
          </a:p>
        </p:txBody>
      </p:sp>
      <p:pic>
        <p:nvPicPr>
          <p:cNvPr id="2" name="Picture 1">
            <a:extLst>
              <a:ext uri="{FF2B5EF4-FFF2-40B4-BE49-F238E27FC236}">
                <a16:creationId xmlns:a16="http://schemas.microsoft.com/office/drawing/2014/main" id="{C35A3FAA-430F-2F3B-7EDC-22FC44DCD1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pic>
        <p:nvPicPr>
          <p:cNvPr id="23" name="Picture 22" descr="A picture containing doll, toy&#10;&#10;Description automatically generated">
            <a:extLst>
              <a:ext uri="{FF2B5EF4-FFF2-40B4-BE49-F238E27FC236}">
                <a16:creationId xmlns:a16="http://schemas.microsoft.com/office/drawing/2014/main" id="{56A9EB40-576C-4DA6-8219-19D8B8E121DE}"/>
              </a:ext>
            </a:extLst>
          </p:cNvPr>
          <p:cNvPicPr>
            <a:picLocks noChangeAspect="1"/>
          </p:cNvPicPr>
          <p:nvPr/>
        </p:nvPicPr>
        <p:blipFill>
          <a:blip r:embed="rId5"/>
          <a:stretch>
            <a:fillRect/>
          </a:stretch>
        </p:blipFill>
        <p:spPr>
          <a:xfrm>
            <a:off x="1608786" y="2384419"/>
            <a:ext cx="7535211" cy="4093102"/>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292948"/>
            <a:ext cx="9159203" cy="6170856"/>
          </a:xfrm>
          <a:prstGeom prst="rect">
            <a:avLst/>
          </a:prstGeom>
        </p:spPr>
        <p:txBody>
          <a:bodyPr wrap="square">
            <a:spAutoFit/>
          </a:bodyPr>
          <a:lstStyle/>
          <a:p>
            <a:pPr algn="ctr" rtl="1">
              <a:lnSpc>
                <a:spcPct val="150000"/>
              </a:lnSpc>
            </a:pPr>
            <a:r>
              <a:rPr lang="en-US" sz="5400" b="1" dirty="0">
                <a:solidFill>
                  <a:srgbClr val="273582"/>
                </a:solidFill>
                <a:latin typeface="Arial" panose="020B0604020202020204" pitchFamily="34" charset="0"/>
                <a:cs typeface="Arial" panose="020B0604020202020204" pitchFamily="34" charset="0"/>
              </a:rPr>
              <a:t>)</a:t>
            </a:r>
            <a:r>
              <a:rPr lang="ar-LB" sz="5400" b="1" i="0" dirty="0">
                <a:solidFill>
                  <a:srgbClr val="273582"/>
                </a:solidFill>
                <a:effectLst/>
                <a:latin typeface="Tahoma" panose="020B0604030504040204" pitchFamily="34" charset="0"/>
              </a:rPr>
              <a:t>أنا عندي قوة</a:t>
            </a:r>
          </a:p>
          <a:p>
            <a:pPr algn="ctr" rtl="1">
              <a:lnSpc>
                <a:spcPct val="150000"/>
              </a:lnSpc>
            </a:pPr>
            <a:r>
              <a:rPr lang="ar-LB" sz="5400" b="1" i="0" dirty="0">
                <a:solidFill>
                  <a:srgbClr val="273582"/>
                </a:solidFill>
                <a:effectLst/>
                <a:latin typeface="Tahoma" panose="020B0604030504040204" pitchFamily="34" charset="0"/>
              </a:rPr>
              <a:t>في قلبي جوة اقدر</a:t>
            </a:r>
          </a:p>
          <a:p>
            <a:pPr algn="ctr" rtl="1">
              <a:lnSpc>
                <a:spcPct val="150000"/>
              </a:lnSpc>
            </a:pPr>
            <a:r>
              <a:rPr lang="ar-LB" sz="5400" b="1" i="0" dirty="0">
                <a:solidFill>
                  <a:srgbClr val="273582"/>
                </a:solidFill>
                <a:effectLst/>
                <a:latin typeface="Tahoma" panose="020B0604030504040204" pitchFamily="34" charset="0"/>
              </a:rPr>
              <a:t> أحب كل الناس</a:t>
            </a:r>
          </a:p>
          <a:p>
            <a:pPr algn="ctr" rtl="1">
              <a:lnSpc>
                <a:spcPct val="150000"/>
              </a:lnSpc>
            </a:pPr>
            <a:r>
              <a:rPr lang="ar-LB" sz="5400" b="1" i="0" dirty="0">
                <a:solidFill>
                  <a:srgbClr val="273582"/>
                </a:solidFill>
                <a:effectLst/>
                <a:latin typeface="Tahoma" panose="020B0604030504040204" pitchFamily="34" charset="0"/>
              </a:rPr>
              <a:t>علشان ابقي زي يسوعي</a:t>
            </a:r>
          </a:p>
          <a:p>
            <a:pPr algn="ctr" rtl="1">
              <a:lnSpc>
                <a:spcPct val="150000"/>
              </a:lnSpc>
            </a:pPr>
            <a:r>
              <a:rPr lang="ar-LB" sz="5400" b="1" i="0" dirty="0">
                <a:solidFill>
                  <a:srgbClr val="273582"/>
                </a:solidFill>
                <a:effectLst/>
                <a:latin typeface="Tahoma" panose="020B0604030504040204" pitchFamily="34" charset="0"/>
              </a:rPr>
              <a:t>اللي منحني الخلاص</a:t>
            </a:r>
            <a:r>
              <a:rPr lang="en-US" sz="5400" b="1"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95250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426848"/>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بقلبي ما إلك مكان</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بقلبي ما إلك مكان">
            <a:hlinkClick r:id="" action="ppaction://media"/>
            <a:extLst>
              <a:ext uri="{FF2B5EF4-FFF2-40B4-BE49-F238E27FC236}">
                <a16:creationId xmlns:a16="http://schemas.microsoft.com/office/drawing/2014/main" id="{B81E7E17-4A86-42FB-8203-2416ECC7295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534980"/>
            <a:ext cx="609600" cy="609600"/>
          </a:xfrm>
          <a:prstGeom prst="rect">
            <a:avLst/>
          </a:prstGeom>
        </p:spPr>
      </p:pic>
    </p:spTree>
    <p:extLst>
      <p:ext uri="{BB962C8B-B14F-4D97-AF65-F5344CB8AC3E}">
        <p14:creationId xmlns:p14="http://schemas.microsoft.com/office/powerpoint/2010/main" val="8596548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903" y="278576"/>
            <a:ext cx="11911054" cy="6170856"/>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لما يسوع بيسكن قلبي بتهرب كلمة مستحيل</a:t>
            </a:r>
          </a:p>
          <a:p>
            <a:pPr algn="ctr" rtl="1">
              <a:lnSpc>
                <a:spcPct val="150000"/>
              </a:lnSpc>
            </a:pPr>
            <a:r>
              <a:rPr lang="ar-LB" sz="5400" b="1" i="0" dirty="0">
                <a:solidFill>
                  <a:srgbClr val="273582"/>
                </a:solidFill>
                <a:effectLst/>
                <a:latin typeface="Tahoma" panose="020B0604030504040204" pitchFamily="34" charset="0"/>
              </a:rPr>
              <a:t>بيغيرني وبشكلني</a:t>
            </a:r>
            <a:r>
              <a:rPr lang="en-US" sz="5400" b="1" dirty="0">
                <a:solidFill>
                  <a:srgbClr val="273582"/>
                </a:solidFill>
                <a:latin typeface="Tahoma" panose="020B0604030504040204" pitchFamily="34" charset="0"/>
              </a:rPr>
              <a:t> </a:t>
            </a:r>
            <a:r>
              <a:rPr lang="ar-LB" sz="5400" b="1" i="0" dirty="0">
                <a:solidFill>
                  <a:srgbClr val="273582"/>
                </a:solidFill>
                <a:effectLst/>
                <a:latin typeface="Tahoma" panose="020B0604030504040204" pitchFamily="34" charset="0"/>
              </a:rPr>
              <a:t>وبيعطيني قلب جديد</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وإذا</a:t>
            </a:r>
            <a:r>
              <a:rPr lang="en-US" sz="5400" b="1" dirty="0">
                <a:solidFill>
                  <a:srgbClr val="273582"/>
                </a:solidFill>
                <a:latin typeface="Tahoma" panose="020B0604030504040204" pitchFamily="34" charset="0"/>
              </a:rPr>
              <a:t> </a:t>
            </a:r>
            <a:r>
              <a:rPr lang="ar-LB" sz="5400" b="1" i="0" dirty="0">
                <a:solidFill>
                  <a:srgbClr val="273582"/>
                </a:solidFill>
                <a:effectLst/>
                <a:latin typeface="Tahoma" panose="020B0604030504040204" pitchFamily="34" charset="0"/>
              </a:rPr>
              <a:t>إبليس بيوم حاول</a:t>
            </a:r>
            <a:r>
              <a:rPr lang="en-US" sz="5400" b="1" i="0" dirty="0">
                <a:solidFill>
                  <a:srgbClr val="273582"/>
                </a:solidFill>
                <a:effectLst/>
                <a:latin typeface="Tahoma" panose="020B0604030504040204" pitchFamily="34" charset="0"/>
              </a:rPr>
              <a:t> </a:t>
            </a:r>
            <a:r>
              <a:rPr lang="ar-LB" sz="5400" b="1" dirty="0">
                <a:solidFill>
                  <a:srgbClr val="273582"/>
                </a:solidFill>
                <a:effectLst/>
              </a:rPr>
              <a:t>يرجعني لطبعي القديم</a:t>
            </a:r>
            <a:endParaRPr lang="en-US" sz="5400" b="1" dirty="0">
              <a:solidFill>
                <a:srgbClr val="273582"/>
              </a:solidFill>
              <a:effectLst/>
            </a:endParaRPr>
          </a:p>
          <a:p>
            <a:pPr algn="ctr" rtl="1">
              <a:lnSpc>
                <a:spcPct val="150000"/>
              </a:lnSpc>
            </a:pPr>
            <a:r>
              <a:rPr lang="ar-LB" sz="5400" b="1" i="0" dirty="0">
                <a:solidFill>
                  <a:srgbClr val="273582"/>
                </a:solidFill>
                <a:effectLst/>
                <a:latin typeface="Tahoma" panose="020B0604030504040204" pitchFamily="34" charset="0"/>
              </a:rPr>
              <a:t>رح سكر بابي وصلي ياربي عطيني القوة</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أنا ضعيف   </a:t>
            </a:r>
          </a:p>
        </p:txBody>
      </p:sp>
    </p:spTree>
    <p:extLst>
      <p:ext uri="{BB962C8B-B14F-4D97-AF65-F5344CB8AC3E}">
        <p14:creationId xmlns:p14="http://schemas.microsoft.com/office/powerpoint/2010/main" val="12975464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0473" y="825893"/>
            <a:ext cx="11911054"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بقلبي ما إلك مكان إبليس ما إلك مكان </a:t>
            </a:r>
          </a:p>
          <a:p>
            <a:pPr algn="ctr" rtl="1">
              <a:lnSpc>
                <a:spcPct val="150000"/>
              </a:lnSpc>
            </a:pPr>
            <a:r>
              <a:rPr lang="ar-LB" sz="5400" b="1" i="0" dirty="0">
                <a:solidFill>
                  <a:srgbClr val="273582"/>
                </a:solidFill>
                <a:effectLst/>
                <a:latin typeface="Tahoma" panose="020B0604030504040204" pitchFamily="34" charset="0"/>
              </a:rPr>
              <a:t>يسوع ساكن جواتي ورح يبقى معي عطول </a:t>
            </a:r>
          </a:p>
          <a:p>
            <a:pPr algn="ctr" rtl="1">
              <a:lnSpc>
                <a:spcPct val="150000"/>
              </a:lnSpc>
            </a:pPr>
            <a:r>
              <a:rPr lang="ar-LB" sz="5400" b="1" i="0" dirty="0">
                <a:solidFill>
                  <a:srgbClr val="273582"/>
                </a:solidFill>
                <a:effectLst/>
                <a:latin typeface="Tahoma" panose="020B0604030504040204" pitchFamily="34" charset="0"/>
              </a:rPr>
              <a:t>بقلبي ما إلك مكان إبليس ما إلك مكان</a:t>
            </a:r>
          </a:p>
          <a:p>
            <a:pPr algn="ctr" rtl="1">
              <a:lnSpc>
                <a:spcPct val="150000"/>
              </a:lnSpc>
            </a:pPr>
            <a:r>
              <a:rPr lang="ar-LB" sz="5400" b="1" i="0" dirty="0">
                <a:solidFill>
                  <a:srgbClr val="273582"/>
                </a:solidFill>
                <a:effectLst/>
                <a:latin typeface="Tahoma" panose="020B0604030504040204" pitchFamily="34" charset="0"/>
              </a:rPr>
              <a:t>يسوع ساكن جواتي على طووووول</a:t>
            </a:r>
          </a:p>
        </p:txBody>
      </p:sp>
    </p:spTree>
    <p:extLst>
      <p:ext uri="{BB962C8B-B14F-4D97-AF65-F5344CB8AC3E}">
        <p14:creationId xmlns:p14="http://schemas.microsoft.com/office/powerpoint/2010/main" val="3797874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0473" y="748072"/>
            <a:ext cx="11911054"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بدي حب الما بينحب وصليله (الله يسامحه)</a:t>
            </a:r>
          </a:p>
          <a:p>
            <a:pPr algn="ctr" rtl="1">
              <a:lnSpc>
                <a:spcPct val="150000"/>
              </a:lnSpc>
            </a:pPr>
            <a:r>
              <a:rPr lang="ar-LB" sz="5400" b="1" i="0" dirty="0">
                <a:solidFill>
                  <a:srgbClr val="273582"/>
                </a:solidFill>
                <a:effectLst/>
                <a:latin typeface="Tahoma" panose="020B0604030504040204" pitchFamily="34" charset="0"/>
              </a:rPr>
              <a:t>وإذا بيوم طلب العون أوقف حده وسانده</a:t>
            </a:r>
          </a:p>
          <a:p>
            <a:pPr algn="ctr" rtl="1">
              <a:lnSpc>
                <a:spcPct val="150000"/>
              </a:lnSpc>
            </a:pPr>
            <a:r>
              <a:rPr lang="ar-LB" sz="5400" b="1" i="0" dirty="0">
                <a:solidFill>
                  <a:srgbClr val="273582"/>
                </a:solidFill>
                <a:effectLst/>
                <a:latin typeface="Tahoma" panose="020B0604030504040204" pitchFamily="34" charset="0"/>
              </a:rPr>
              <a:t>إبليس حيقلي أوعا تساعد هيدا اللي بيستاهله</a:t>
            </a:r>
          </a:p>
          <a:p>
            <a:pPr algn="ctr" rtl="1">
              <a:lnSpc>
                <a:spcPct val="150000"/>
              </a:lnSpc>
            </a:pPr>
            <a:r>
              <a:rPr lang="ar-LB" sz="5400" b="1" i="0" dirty="0">
                <a:solidFill>
                  <a:srgbClr val="273582"/>
                </a:solidFill>
                <a:effectLst/>
                <a:latin typeface="Tahoma" panose="020B0604030504040204" pitchFamily="34" charset="0"/>
              </a:rPr>
              <a:t>مش رح اسمع منه وبدي مد إيدي وساعده </a:t>
            </a:r>
          </a:p>
        </p:txBody>
      </p:sp>
    </p:spTree>
    <p:extLst>
      <p:ext uri="{BB962C8B-B14F-4D97-AF65-F5344CB8AC3E}">
        <p14:creationId xmlns:p14="http://schemas.microsoft.com/office/powerpoint/2010/main" val="2288036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0473" y="135229"/>
            <a:ext cx="11911054" cy="6170856"/>
          </a:xfrm>
          <a:prstGeom prst="rect">
            <a:avLst/>
          </a:prstGeom>
        </p:spPr>
        <p:txBody>
          <a:bodyPr wrap="square">
            <a:spAutoFit/>
          </a:bodyPr>
          <a:lstStyle/>
          <a:p>
            <a:pPr algn="ctr" rtl="1">
              <a:lnSpc>
                <a:spcPct val="150000"/>
              </a:lnSpc>
            </a:pPr>
            <a:r>
              <a:rPr lang="en-US" sz="5400" b="1"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بقلبي ما إلك مكان إبليس ما إلك مكان </a:t>
            </a:r>
          </a:p>
          <a:p>
            <a:pPr algn="ctr" rtl="1">
              <a:lnSpc>
                <a:spcPct val="150000"/>
              </a:lnSpc>
            </a:pPr>
            <a:r>
              <a:rPr lang="ar-LB" sz="5400" b="1" i="0" dirty="0">
                <a:solidFill>
                  <a:srgbClr val="273582"/>
                </a:solidFill>
                <a:effectLst/>
                <a:latin typeface="Tahoma" panose="020B0604030504040204" pitchFamily="34" charset="0"/>
              </a:rPr>
              <a:t>يسوع ساكن جواتي ورح يبقى معي عطول </a:t>
            </a:r>
          </a:p>
          <a:p>
            <a:pPr algn="ctr" rtl="1">
              <a:lnSpc>
                <a:spcPct val="150000"/>
              </a:lnSpc>
            </a:pPr>
            <a:r>
              <a:rPr lang="ar-LB" sz="5400" b="1" i="0" dirty="0">
                <a:solidFill>
                  <a:srgbClr val="273582"/>
                </a:solidFill>
                <a:effectLst/>
                <a:latin typeface="Tahoma" panose="020B0604030504040204" pitchFamily="34" charset="0"/>
              </a:rPr>
              <a:t>بقلبي ما إلك مكان إبليس ما إلك مكان</a:t>
            </a:r>
          </a:p>
          <a:p>
            <a:pPr algn="ctr" rtl="1">
              <a:lnSpc>
                <a:spcPct val="150000"/>
              </a:lnSpc>
            </a:pPr>
            <a:r>
              <a:rPr lang="ar-LB" sz="5400" b="1" i="0" dirty="0">
                <a:solidFill>
                  <a:srgbClr val="273582"/>
                </a:solidFill>
                <a:effectLst/>
                <a:latin typeface="Tahoma" panose="020B0604030504040204" pitchFamily="34" charset="0"/>
              </a:rPr>
              <a:t>يسوع ساكن جواتي على طووووول</a:t>
            </a:r>
            <a:r>
              <a:rPr lang="en-US" sz="5400" b="1" i="0" dirty="0">
                <a:solidFill>
                  <a:srgbClr val="273582"/>
                </a:solidFill>
                <a:effectLst/>
                <a:latin typeface="Tahoma" panose="020B0604030504040204" pitchFamily="34" charset="0"/>
              </a:rPr>
              <a:t>(</a:t>
            </a:r>
            <a:r>
              <a:rPr lang="en-US" sz="5400" b="1" i="0" dirty="0">
                <a:solidFill>
                  <a:srgbClr val="273582"/>
                </a:solidFill>
                <a:effectLst/>
                <a:latin typeface="Arial" panose="020B0604020202020204" pitchFamily="34" charset="0"/>
              </a:rPr>
              <a:t>٢</a:t>
            </a:r>
          </a:p>
          <a:p>
            <a:pPr algn="ctr" rtl="1">
              <a:lnSpc>
                <a:spcPct val="150000"/>
              </a:lnSpc>
            </a:pPr>
            <a:r>
              <a:rPr lang="ar-LB" sz="5400" b="1" i="0" dirty="0">
                <a:solidFill>
                  <a:srgbClr val="273582"/>
                </a:solidFill>
                <a:effectLst/>
                <a:latin typeface="Tahoma" panose="020B0604030504040204" pitchFamily="34" charset="0"/>
              </a:rPr>
              <a:t>يسوع ساكن جواتي على طووووول</a:t>
            </a:r>
          </a:p>
        </p:txBody>
      </p:sp>
    </p:spTree>
    <p:extLst>
      <p:ext uri="{BB962C8B-B14F-4D97-AF65-F5344CB8AC3E}">
        <p14:creationId xmlns:p14="http://schemas.microsoft.com/office/powerpoint/2010/main" val="506448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323655" y="362216"/>
            <a:ext cx="3560591"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صديقة الفقراء</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4101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1893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oy, doll&#10;&#10;Description automatically generated">
            <a:extLst>
              <a:ext uri="{FF2B5EF4-FFF2-40B4-BE49-F238E27FC236}">
                <a16:creationId xmlns:a16="http://schemas.microsoft.com/office/drawing/2014/main" id="{4F2CD02A-BDD4-4421-9639-CEB435DEB937}"/>
              </a:ext>
            </a:extLst>
          </p:cNvPr>
          <p:cNvPicPr>
            <a:picLocks noChangeAspect="1"/>
          </p:cNvPicPr>
          <p:nvPr/>
        </p:nvPicPr>
        <p:blipFill>
          <a:blip r:embed="rId3"/>
          <a:stretch>
            <a:fillRect/>
          </a:stretch>
        </p:blipFill>
        <p:spPr>
          <a:xfrm>
            <a:off x="3273874" y="2890299"/>
            <a:ext cx="4624913" cy="3503372"/>
          </a:xfrm>
          <a:prstGeom prst="rect">
            <a:avLst/>
          </a:prstGeom>
        </p:spPr>
      </p:pic>
      <p:pic>
        <p:nvPicPr>
          <p:cNvPr id="2" name="Picture 1">
            <a:extLst>
              <a:ext uri="{FF2B5EF4-FFF2-40B4-BE49-F238E27FC236}">
                <a16:creationId xmlns:a16="http://schemas.microsoft.com/office/drawing/2014/main" id="{694BA85E-8154-E7B6-4B38-7C387DE009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14527"/>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oup of people wearing colorful clothing&#10;&#10;Description automatically generated with low confidence">
            <a:extLst>
              <a:ext uri="{FF2B5EF4-FFF2-40B4-BE49-F238E27FC236}">
                <a16:creationId xmlns:a16="http://schemas.microsoft.com/office/drawing/2014/main" id="{FADCA777-8FBE-4C36-AC9C-114D35973CC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Diagram&#10;&#10;Description automatically generated">
            <a:extLst>
              <a:ext uri="{FF2B5EF4-FFF2-40B4-BE49-F238E27FC236}">
                <a16:creationId xmlns:a16="http://schemas.microsoft.com/office/drawing/2014/main" id="{09A89B08-8803-49EA-9F11-DE32580B0839}"/>
              </a:ext>
            </a:extLst>
          </p:cNvPr>
          <p:cNvPicPr>
            <a:picLocks noChangeAspect="1"/>
          </p:cNvPicPr>
          <p:nvPr/>
        </p:nvPicPr>
        <p:blipFill rotWithShape="1">
          <a:blip r:embed="rId3"/>
          <a:srcRect t="8260" b="13083"/>
          <a:stretch/>
        </p:blipFill>
        <p:spPr>
          <a:xfrm>
            <a:off x="20" y="1282"/>
            <a:ext cx="12191980" cy="6856718"/>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98058D83-7E1A-4928-A6F7-339F20AE9DF7}"/>
              </a:ext>
            </a:extLst>
          </p:cNvPr>
          <p:cNvPicPr>
            <a:picLocks noChangeAspect="1"/>
          </p:cNvPicPr>
          <p:nvPr/>
        </p:nvPicPr>
        <p:blipFill rotWithShape="1">
          <a:blip r:embed="rId3"/>
          <a:srcRect b="20789"/>
          <a:stretch/>
        </p:blipFill>
        <p:spPr>
          <a:xfrm>
            <a:off x="20" y="1282"/>
            <a:ext cx="12191980" cy="6856718"/>
          </a:xfrm>
          <a:prstGeom prst="rect">
            <a:avLst/>
          </a:prstGeom>
        </p:spPr>
      </p:pic>
    </p:spTree>
    <p:extLst>
      <p:ext uri="{BB962C8B-B14F-4D97-AF65-F5344CB8AC3E}">
        <p14:creationId xmlns:p14="http://schemas.microsoft.com/office/powerpoint/2010/main" val="645133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5197084" y="1838535"/>
            <a:ext cx="6698068" cy="4729242"/>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08736" y="1148218"/>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5400" dirty="0">
                <a:solidFill>
                  <a:srgbClr val="7030A0"/>
                </a:solidFill>
              </a:rPr>
              <a:t>لازم أحب كل الناس</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ترنيمة_ لازم أحب كل الناس">
            <a:hlinkClick r:id="" action="ppaction://media"/>
            <a:extLst>
              <a:ext uri="{FF2B5EF4-FFF2-40B4-BE49-F238E27FC236}">
                <a16:creationId xmlns:a16="http://schemas.microsoft.com/office/drawing/2014/main" id="{E4ECDD65-218E-4B88-AA60-5E490252722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36857" y="739150"/>
            <a:ext cx="687695" cy="687695"/>
          </a:xfrm>
          <a:prstGeom prst="rect">
            <a:avLst/>
          </a:prstGeom>
        </p:spPr>
      </p:pic>
    </p:spTree>
    <p:extLst>
      <p:ext uri="{BB962C8B-B14F-4D97-AF65-F5344CB8AC3E}">
        <p14:creationId xmlns:p14="http://schemas.microsoft.com/office/powerpoint/2010/main" val="543570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24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648B5CEA-8282-4DFA-9178-D4E80FAC6901}"/>
              </a:ext>
            </a:extLst>
          </p:cNvPr>
          <p:cNvPicPr>
            <a:picLocks noChangeAspect="1"/>
          </p:cNvPicPr>
          <p:nvPr/>
        </p:nvPicPr>
        <p:blipFill rotWithShape="1">
          <a:blip r:embed="rId2"/>
          <a:srcRect b="21067"/>
          <a:stretch/>
        </p:blipFill>
        <p:spPr>
          <a:xfrm>
            <a:off x="20" y="1282"/>
            <a:ext cx="12191980" cy="6856718"/>
          </a:xfrm>
          <a:prstGeom prst="rect">
            <a:avLst/>
          </a:prstGeom>
        </p:spPr>
      </p:pic>
    </p:spTree>
    <p:extLst>
      <p:ext uri="{BB962C8B-B14F-4D97-AF65-F5344CB8AC3E}">
        <p14:creationId xmlns:p14="http://schemas.microsoft.com/office/powerpoint/2010/main" val="9877553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0C727ACA-2661-49E8-AC9C-EB8163796475}"/>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8361404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people posing for the camera&#10;&#10;Description automatically generated with medium confidence">
            <a:extLst>
              <a:ext uri="{FF2B5EF4-FFF2-40B4-BE49-F238E27FC236}">
                <a16:creationId xmlns:a16="http://schemas.microsoft.com/office/drawing/2014/main" id="{03B7ADA7-3804-419A-AD51-462C2F2FF439}"/>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34264085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1916688" y="1404140"/>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23788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07591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4529138" y="3796539"/>
            <a:ext cx="4833602" cy="2454270"/>
          </a:xfrm>
          <a:prstGeom prst="rect">
            <a:avLst/>
          </a:prstGeom>
        </p:spPr>
      </p:pic>
      <p:pic>
        <p:nvPicPr>
          <p:cNvPr id="5" name="Picture 4">
            <a:extLst>
              <a:ext uri="{FF2B5EF4-FFF2-40B4-BE49-F238E27FC236}">
                <a16:creationId xmlns:a16="http://schemas.microsoft.com/office/drawing/2014/main" id="{EBCB44E9-8CB0-FE3C-98A5-D9F31BB937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14527"/>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3"/>
          <a:stretch>
            <a:fillRect/>
          </a:stretch>
        </p:blipFill>
        <p:spPr>
          <a:xfrm>
            <a:off x="2431192" y="2427830"/>
            <a:ext cx="1879188" cy="3666335"/>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851873" y="801330"/>
            <a:ext cx="2202847"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الصلاة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99826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descr="A picture containing text, tree, plant&#10;&#10;Description automatically generated">
            <a:extLst>
              <a:ext uri="{FF2B5EF4-FFF2-40B4-BE49-F238E27FC236}">
                <a16:creationId xmlns:a16="http://schemas.microsoft.com/office/drawing/2014/main" id="{08A4B12C-7C18-42B4-B5C2-0EC14C020D0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222" b="92722" l="3009" r="90000">
                        <a14:foregroundMark x1="85310" y1="88291" x2="76195" y2="90981"/>
                        <a14:foregroundMark x1="71858" y1="43513" x2="66726" y2="26108"/>
                        <a14:foregroundMark x1="66726" y1="26108" x2="69027" y2="6171"/>
                        <a14:foregroundMark x1="69027" y1="6171" x2="80796" y2="5222"/>
                        <a14:foregroundMark x1="80796" y1="5222" x2="87965" y2="20570"/>
                        <a14:foregroundMark x1="87965" y1="20570" x2="87788" y2="40190"/>
                        <a14:foregroundMark x1="87788" y1="40190" x2="86283" y2="43987"/>
                        <a14:foregroundMark x1="77699" y1="6329" x2="87788" y2="13924"/>
                        <a14:foregroundMark x1="87788" y1="13924" x2="88053" y2="14557"/>
                        <a14:foregroundMark x1="55929" y1="59335" x2="44248" y2="57437"/>
                        <a14:foregroundMark x1="44248" y1="57437" x2="41593" y2="78006"/>
                        <a14:foregroundMark x1="41593" y1="78006" x2="51327" y2="87184"/>
                        <a14:foregroundMark x1="51327" y1="87184" x2="57080" y2="70728"/>
                        <a14:foregroundMark x1="57080" y1="70728" x2="56637" y2="60285"/>
                        <a14:foregroundMark x1="56372" y1="58861" x2="45929" y2="53956"/>
                        <a14:foregroundMark x1="45929" y1="53956" x2="34248" y2="56329"/>
                        <a14:foregroundMark x1="34248" y1="56329" x2="34602" y2="77215"/>
                        <a14:foregroundMark x1="34602" y1="77215" x2="42212" y2="90665"/>
                        <a14:foregroundMark x1="42212" y1="90665" x2="53097" y2="92722"/>
                        <a14:foregroundMark x1="53097" y1="92722" x2="58142" y2="74209"/>
                        <a14:foregroundMark x1="58142" y1="74209" x2="52212" y2="58386"/>
                        <a14:foregroundMark x1="52212" y1="58386" x2="46991" y2="54272"/>
                        <a14:foregroundMark x1="27522" y1="61076" x2="5841" y2="53006"/>
                        <a14:foregroundMark x1="5841" y1="53006" x2="3009" y2="72627"/>
                        <a14:foregroundMark x1="3009" y1="72627" x2="10619" y2="87500"/>
                        <a14:foregroundMark x1="10619" y1="87500" x2="22124" y2="88766"/>
                        <a14:foregroundMark x1="22124" y1="88766" x2="26549" y2="70886"/>
                        <a14:foregroundMark x1="26549" y1="70886" x2="26283" y2="62975"/>
                        <a14:foregroundMark x1="19912" y1="91456" x2="8761" y2="90348"/>
                        <a14:foregroundMark x1="8761" y1="90348" x2="6549" y2="85127"/>
                        <a14:foregroundMark x1="12301" y1="53956" x2="13894" y2="53481"/>
                      </a14:backgroundRemoval>
                    </a14:imgEffect>
                  </a14:imgLayer>
                </a14:imgProps>
              </a:ext>
            </a:extLst>
          </a:blip>
          <a:stretch>
            <a:fillRect/>
          </a:stretch>
        </p:blipFill>
        <p:spPr>
          <a:xfrm>
            <a:off x="5281497" y="2537069"/>
            <a:ext cx="5560707" cy="3110059"/>
          </a:xfrm>
          <a:prstGeom prst="rect">
            <a:avLst/>
          </a:prstGeom>
        </p:spPr>
      </p:pic>
      <p:pic>
        <p:nvPicPr>
          <p:cNvPr id="4" name="Picture 3">
            <a:extLst>
              <a:ext uri="{FF2B5EF4-FFF2-40B4-BE49-F238E27FC236}">
                <a16:creationId xmlns:a16="http://schemas.microsoft.com/office/drawing/2014/main" id="{657D992E-6B84-FA55-5EFA-8627BC09DE7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11433" y="14527"/>
            <a:ext cx="3680567" cy="2716258"/>
          </a:xfrm>
          <a:prstGeom prst="rect">
            <a:avLst/>
          </a:prstGeom>
        </p:spPr>
      </p:pic>
    </p:spTree>
    <p:extLst>
      <p:ext uri="{BB962C8B-B14F-4D97-AF65-F5344CB8AC3E}">
        <p14:creationId xmlns:p14="http://schemas.microsoft.com/office/powerpoint/2010/main" val="5593587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3645" y="4201933"/>
            <a:ext cx="2371163" cy="2100313"/>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104805" y="801883"/>
            <a:ext cx="9453718" cy="507831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88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4800" b="1" i="0" dirty="0">
                <a:solidFill>
                  <a:srgbClr val="7030A0"/>
                </a:solidFill>
                <a:effectLst/>
                <a:latin typeface="Helvetica Neue"/>
              </a:rPr>
              <a:t>لأَنَّنَا نَحْنُ عَمَلُهُ، مَخْلُوقِينَ فِي الْمَسِيحِ يَسُوعَ لأَعْمَال صَالِحَةٍ، قَدْ سَبَقَ اللهُ فَأَعَدَّهَا لِكَيْ نَسْلُكَ فِيه.</a:t>
            </a:r>
            <a:br>
              <a:rPr lang="ar-LB" sz="4800" dirty="0">
                <a:solidFill>
                  <a:srgbClr val="7030A0"/>
                </a:solidFill>
              </a:rPr>
            </a:br>
            <a:r>
              <a:rPr lang="en-US" sz="4800" dirty="0">
                <a:solidFill>
                  <a:srgbClr val="7030A0"/>
                </a:solidFill>
              </a:rPr>
              <a:t> </a:t>
            </a:r>
            <a:r>
              <a:rPr lang="ar-LB" sz="4800" b="0" i="0" dirty="0">
                <a:solidFill>
                  <a:srgbClr val="7030A0"/>
                </a:solidFill>
                <a:effectLst/>
                <a:latin typeface="Tahoma" panose="020B0604030504040204" pitchFamily="34" charset="0"/>
              </a:rPr>
              <a:t>أفسس ٢: ١٠</a:t>
            </a:r>
            <a:endParaRPr lang="en-US" sz="4800" b="0" i="0" dirty="0">
              <a:solidFill>
                <a:srgbClr val="7030A0"/>
              </a:solidFill>
              <a:effectLst/>
              <a:latin typeface="Tahoma" panose="020B0604030504040204" pitchFamily="34" charset="0"/>
            </a:endParaRPr>
          </a:p>
        </p:txBody>
      </p:sp>
      <p:pic>
        <p:nvPicPr>
          <p:cNvPr id="5" name="Picture 4">
            <a:extLst>
              <a:ext uri="{FF2B5EF4-FFF2-40B4-BE49-F238E27FC236}">
                <a16:creationId xmlns:a16="http://schemas.microsoft.com/office/drawing/2014/main" id="{A08E0701-BA9F-AC6A-23DE-74E9486684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14527"/>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195375"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951471" y="534958"/>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16A5A4DA-425D-CD04-087A-A08EE69512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14527"/>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7" y="302150"/>
            <a:ext cx="1086723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88747"/>
            <a:ext cx="0" cy="477903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0B0A6F7C-1F56-4E85-8E02-77F006B3E719}"/>
              </a:ext>
            </a:extLst>
          </p:cNvPr>
          <p:cNvSpPr/>
          <p:nvPr/>
        </p:nvSpPr>
        <p:spPr>
          <a:xfrm>
            <a:off x="10995297" y="127650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4" name="Rectangle 13">
            <a:extLst>
              <a:ext uri="{FF2B5EF4-FFF2-40B4-BE49-F238E27FC236}">
                <a16:creationId xmlns:a16="http://schemas.microsoft.com/office/drawing/2014/main" id="{2C90E29B-ACD2-495D-8FFE-16F085FF085C}"/>
              </a:ext>
            </a:extLst>
          </p:cNvPr>
          <p:cNvSpPr/>
          <p:nvPr/>
        </p:nvSpPr>
        <p:spPr>
          <a:xfrm>
            <a:off x="11128800" y="1154430"/>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80D47F15-AFCE-4F03-94CB-D944E605BE14}"/>
              </a:ext>
            </a:extLst>
          </p:cNvPr>
          <p:cNvSpPr/>
          <p:nvPr/>
        </p:nvSpPr>
        <p:spPr>
          <a:xfrm>
            <a:off x="7171204" y="1161815"/>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BD1B81F4-C07D-4A8D-9DF0-7A14ABF2656F}"/>
              </a:ext>
            </a:extLst>
          </p:cNvPr>
          <p:cNvSpPr/>
          <p:nvPr/>
        </p:nvSpPr>
        <p:spPr>
          <a:xfrm>
            <a:off x="7304707" y="103974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4" name="Oval 23">
            <a:extLst>
              <a:ext uri="{FF2B5EF4-FFF2-40B4-BE49-F238E27FC236}">
                <a16:creationId xmlns:a16="http://schemas.microsoft.com/office/drawing/2014/main" id="{E64575E6-E91C-4AB0-B6BA-DDDFEE5E8D19}"/>
              </a:ext>
            </a:extLst>
          </p:cNvPr>
          <p:cNvSpPr/>
          <p:nvPr/>
        </p:nvSpPr>
        <p:spPr>
          <a:xfrm>
            <a:off x="3096149" y="103974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F14E36F5-C256-44FA-8D04-757E25C83ECB}"/>
              </a:ext>
            </a:extLst>
          </p:cNvPr>
          <p:cNvSpPr/>
          <p:nvPr/>
        </p:nvSpPr>
        <p:spPr>
          <a:xfrm>
            <a:off x="3229652" y="91767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28" name="Oval 27">
            <a:extLst>
              <a:ext uri="{FF2B5EF4-FFF2-40B4-BE49-F238E27FC236}">
                <a16:creationId xmlns:a16="http://schemas.microsoft.com/office/drawing/2014/main" id="{E243A684-EB8D-46EF-A417-08E66EDBB709}"/>
              </a:ext>
            </a:extLst>
          </p:cNvPr>
          <p:cNvSpPr/>
          <p:nvPr/>
        </p:nvSpPr>
        <p:spPr>
          <a:xfrm>
            <a:off x="11046233" y="433172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0" name="Rectangle 29">
            <a:extLst>
              <a:ext uri="{FF2B5EF4-FFF2-40B4-BE49-F238E27FC236}">
                <a16:creationId xmlns:a16="http://schemas.microsoft.com/office/drawing/2014/main" id="{983F62A7-2893-4281-AF74-7FC8C1ED731F}"/>
              </a:ext>
            </a:extLst>
          </p:cNvPr>
          <p:cNvSpPr/>
          <p:nvPr/>
        </p:nvSpPr>
        <p:spPr>
          <a:xfrm>
            <a:off x="11162318" y="419223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sp>
        <p:nvSpPr>
          <p:cNvPr id="32" name="Oval 31">
            <a:extLst>
              <a:ext uri="{FF2B5EF4-FFF2-40B4-BE49-F238E27FC236}">
                <a16:creationId xmlns:a16="http://schemas.microsoft.com/office/drawing/2014/main" id="{93363FBF-6938-4E06-AC2D-D968A13660BC}"/>
              </a:ext>
            </a:extLst>
          </p:cNvPr>
          <p:cNvSpPr/>
          <p:nvPr/>
        </p:nvSpPr>
        <p:spPr>
          <a:xfrm>
            <a:off x="7011447" y="424059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4" name="Rectangle 33">
            <a:extLst>
              <a:ext uri="{FF2B5EF4-FFF2-40B4-BE49-F238E27FC236}">
                <a16:creationId xmlns:a16="http://schemas.microsoft.com/office/drawing/2014/main" id="{8B5E4AF6-663A-4B5E-A042-89F8AB25DB89}"/>
              </a:ext>
            </a:extLst>
          </p:cNvPr>
          <p:cNvSpPr/>
          <p:nvPr/>
        </p:nvSpPr>
        <p:spPr>
          <a:xfrm>
            <a:off x="7127532" y="410110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pic>
        <p:nvPicPr>
          <p:cNvPr id="3" name="Picture 2" descr="A picture containing text, gallery, white&#10;&#10;Description automatically generated">
            <a:extLst>
              <a:ext uri="{FF2B5EF4-FFF2-40B4-BE49-F238E27FC236}">
                <a16:creationId xmlns:a16="http://schemas.microsoft.com/office/drawing/2014/main" id="{D2B5007E-89CF-4B1B-B204-4E5399D58280}"/>
              </a:ext>
            </a:extLst>
          </p:cNvPr>
          <p:cNvPicPr>
            <a:picLocks noChangeAspect="1"/>
          </p:cNvPicPr>
          <p:nvPr/>
        </p:nvPicPr>
        <p:blipFill>
          <a:blip r:embed="rId3"/>
          <a:stretch>
            <a:fillRect/>
          </a:stretch>
        </p:blipFill>
        <p:spPr>
          <a:xfrm>
            <a:off x="8369380" y="1723156"/>
            <a:ext cx="2496697" cy="1658846"/>
          </a:xfrm>
          <a:prstGeom prst="rect">
            <a:avLst/>
          </a:prstGeom>
          <a:ln>
            <a:noFill/>
          </a:ln>
          <a:effectLst/>
        </p:spPr>
      </p:pic>
      <p:pic>
        <p:nvPicPr>
          <p:cNvPr id="6" name="Picture 5" descr="A picture containing text, sky&#10;&#10;Description automatically generated">
            <a:extLst>
              <a:ext uri="{FF2B5EF4-FFF2-40B4-BE49-F238E27FC236}">
                <a16:creationId xmlns:a16="http://schemas.microsoft.com/office/drawing/2014/main" id="{E73BFB08-C6D8-493A-AEB8-07FDC57840A1}"/>
              </a:ext>
            </a:extLst>
          </p:cNvPr>
          <p:cNvPicPr>
            <a:picLocks noChangeAspect="1"/>
          </p:cNvPicPr>
          <p:nvPr/>
        </p:nvPicPr>
        <p:blipFill>
          <a:blip r:embed="rId4"/>
          <a:stretch>
            <a:fillRect/>
          </a:stretch>
        </p:blipFill>
        <p:spPr>
          <a:xfrm>
            <a:off x="4488220" y="1723156"/>
            <a:ext cx="2623907" cy="1784896"/>
          </a:xfrm>
          <a:prstGeom prst="rect">
            <a:avLst/>
          </a:prstGeom>
          <a:ln>
            <a:noFill/>
          </a:ln>
          <a:effectLst/>
        </p:spPr>
      </p:pic>
      <p:pic>
        <p:nvPicPr>
          <p:cNvPr id="8" name="Picture 7">
            <a:extLst>
              <a:ext uri="{FF2B5EF4-FFF2-40B4-BE49-F238E27FC236}">
                <a16:creationId xmlns:a16="http://schemas.microsoft.com/office/drawing/2014/main" id="{005AB6C9-601F-46C2-A0DC-478903091040}"/>
              </a:ext>
            </a:extLst>
          </p:cNvPr>
          <p:cNvPicPr>
            <a:picLocks noChangeAspect="1"/>
          </p:cNvPicPr>
          <p:nvPr/>
        </p:nvPicPr>
        <p:blipFill>
          <a:blip r:embed="rId5"/>
          <a:stretch>
            <a:fillRect/>
          </a:stretch>
        </p:blipFill>
        <p:spPr>
          <a:xfrm>
            <a:off x="802150" y="1775352"/>
            <a:ext cx="2456987" cy="1700059"/>
          </a:xfrm>
          <a:prstGeom prst="rect">
            <a:avLst/>
          </a:prstGeom>
          <a:ln>
            <a:noFill/>
          </a:ln>
          <a:effectLst/>
        </p:spPr>
      </p:pic>
      <p:pic>
        <p:nvPicPr>
          <p:cNvPr id="18" name="Picture 17" descr="A picture containing text, linedrawing&#10;&#10;Description automatically generated">
            <a:extLst>
              <a:ext uri="{FF2B5EF4-FFF2-40B4-BE49-F238E27FC236}">
                <a16:creationId xmlns:a16="http://schemas.microsoft.com/office/drawing/2014/main" id="{D92CB65D-780F-474D-B92F-1512E4128084}"/>
              </a:ext>
            </a:extLst>
          </p:cNvPr>
          <p:cNvPicPr>
            <a:picLocks noChangeAspect="1"/>
          </p:cNvPicPr>
          <p:nvPr/>
        </p:nvPicPr>
        <p:blipFill>
          <a:blip r:embed="rId6"/>
          <a:stretch>
            <a:fillRect/>
          </a:stretch>
        </p:blipFill>
        <p:spPr>
          <a:xfrm>
            <a:off x="7763729" y="4562768"/>
            <a:ext cx="3163560" cy="1506989"/>
          </a:xfrm>
          <a:prstGeom prst="rect">
            <a:avLst/>
          </a:prstGeom>
          <a:ln>
            <a:noFill/>
          </a:ln>
          <a:effectLst/>
        </p:spPr>
      </p:pic>
      <p:pic>
        <p:nvPicPr>
          <p:cNvPr id="26" name="Picture 25" descr="A picture containing text, whiteboard&#10;&#10;Description automatically generated">
            <a:extLst>
              <a:ext uri="{FF2B5EF4-FFF2-40B4-BE49-F238E27FC236}">
                <a16:creationId xmlns:a16="http://schemas.microsoft.com/office/drawing/2014/main" id="{681D3CBD-2BB3-49D4-8E1E-91DD0176E946}"/>
              </a:ext>
            </a:extLst>
          </p:cNvPr>
          <p:cNvPicPr>
            <a:picLocks noChangeAspect="1"/>
          </p:cNvPicPr>
          <p:nvPr/>
        </p:nvPicPr>
        <p:blipFill>
          <a:blip r:embed="rId7"/>
          <a:stretch>
            <a:fillRect/>
          </a:stretch>
        </p:blipFill>
        <p:spPr>
          <a:xfrm>
            <a:off x="4584324" y="4514938"/>
            <a:ext cx="2255711" cy="1559438"/>
          </a:xfrm>
          <a:prstGeom prst="rect">
            <a:avLst/>
          </a:prstGeom>
          <a:ln>
            <a:noFill/>
          </a:ln>
          <a:effectLst/>
        </p:spPr>
      </p:pic>
      <p:pic>
        <p:nvPicPr>
          <p:cNvPr id="23" name="Picture 22" descr="A close up of graphics&#10;&#10;Description automatically generated">
            <a:extLst>
              <a:ext uri="{FF2B5EF4-FFF2-40B4-BE49-F238E27FC236}">
                <a16:creationId xmlns:a16="http://schemas.microsoft.com/office/drawing/2014/main" id="{D6AC4394-D797-FD4F-8BB4-C39D9BBEE76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959465" y="-184071"/>
            <a:ext cx="2465069" cy="2198348"/>
          </a:xfrm>
          <a:prstGeom prst="rect">
            <a:avLst/>
          </a:prstGeom>
        </p:spPr>
      </p:pic>
      <p:sp>
        <p:nvSpPr>
          <p:cNvPr id="35" name="TextBox 34">
            <a:extLst>
              <a:ext uri="{FF2B5EF4-FFF2-40B4-BE49-F238E27FC236}">
                <a16:creationId xmlns:a16="http://schemas.microsoft.com/office/drawing/2014/main" id="{B253BD52-D499-8D4D-861A-2AD000C00E54}"/>
              </a:ext>
            </a:extLst>
          </p:cNvPr>
          <p:cNvSpPr txBox="1"/>
          <p:nvPr/>
        </p:nvSpPr>
        <p:spPr>
          <a:xfrm>
            <a:off x="739019" y="4487909"/>
            <a:ext cx="3290413" cy="2031325"/>
          </a:xfrm>
          <a:prstGeom prst="rect">
            <a:avLst/>
          </a:prstGeom>
          <a:noFill/>
        </p:spPr>
        <p:txBody>
          <a:bodyPr wrap="square">
            <a:spAutoFit/>
          </a:bodyPr>
          <a:lstStyle/>
          <a:p>
            <a:pPr algn="ctr" rtl="1"/>
            <a:r>
              <a:rPr lang="ar-LB" dirty="0">
                <a:solidFill>
                  <a:srgbClr val="8145B4"/>
                </a:solidFill>
                <a:effectLst/>
                <a:latin typeface="Arial" panose="020B0604020202020204" pitchFamily="34" charset="0"/>
              </a:rPr>
              <a:t>الفريق الذي يجمع كلمات الآية أولاً هو الفريق الرابح.</a:t>
            </a:r>
          </a:p>
          <a:p>
            <a:pPr algn="ctr" rtl="1"/>
            <a:br>
              <a:rPr lang="ar-LB" dirty="0">
                <a:solidFill>
                  <a:srgbClr val="8145B4"/>
                </a:solidFill>
                <a:effectLst/>
                <a:latin typeface="Arial" panose="020B0604020202020204" pitchFamily="34" charset="0"/>
              </a:rPr>
            </a:br>
            <a:endParaRPr lang="ar-LB" dirty="0">
              <a:solidFill>
                <a:srgbClr val="8145B4"/>
              </a:solidFill>
              <a:effectLst/>
              <a:latin typeface="Arial" panose="020B0604020202020204" pitchFamily="34" charset="0"/>
            </a:endParaRPr>
          </a:p>
          <a:p>
            <a:pPr algn="ctr" rtl="1"/>
            <a:r>
              <a:rPr lang="ar-LB" dirty="0">
                <a:solidFill>
                  <a:srgbClr val="8145B4"/>
                </a:solidFill>
                <a:effectLst/>
                <a:latin typeface="Arial" panose="020B0604020202020204" pitchFamily="34" charset="0"/>
              </a:rPr>
              <a:t>في كل مرّة يتمّ سحب الأرقام على المعلم خلطها من جديد ولصقها بشكل عشوائي مرّة أخرى.</a:t>
            </a:r>
          </a:p>
        </p:txBody>
      </p:sp>
    </p:spTree>
    <p:extLst>
      <p:ext uri="{BB962C8B-B14F-4D97-AF65-F5344CB8AC3E}">
        <p14:creationId xmlns:p14="http://schemas.microsoft.com/office/powerpoint/2010/main" val="31342072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07399" y="530128"/>
            <a:ext cx="10923425"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لازم أحب كل الناس</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لازم … لازم</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أنا لازم أقبل كل الناس</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لازم… لازم</a:t>
            </a:r>
            <a:r>
              <a:rPr lang="en-US" sz="6000" b="1" i="0" u="none" strike="noStrike" dirty="0">
                <a:solidFill>
                  <a:srgbClr val="273582"/>
                </a:solidFill>
                <a:effectLst/>
                <a:latin typeface="Arial" panose="020B0604020202020204" pitchFamily="34" charset="0"/>
              </a:rPr>
              <a:t>(</a:t>
            </a:r>
            <a:r>
              <a:rPr lang="en-US" sz="6000" b="0" i="0" dirty="0">
                <a:solidFill>
                  <a:srgbClr val="273582"/>
                </a:solidFill>
                <a:effectLst/>
                <a:latin typeface="Arial" panose="020B0604020202020204" pitchFamily="34" charset="0"/>
                <a:cs typeface="Arial" panose="020B0604020202020204" pitchFamily="34" charset="0"/>
              </a:rPr>
              <a:t>٢</a:t>
            </a:r>
            <a:endParaRPr lang="ar-LB" sz="6000" b="1"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0583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71727" y="520400"/>
            <a:ext cx="10923425"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ربي يسوع حبهم</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مات علشانهم كلهم</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وأنا لأني في قلب يسوع</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أنا وياه هاحبهم</a:t>
            </a:r>
            <a:r>
              <a:rPr lang="en-US" sz="6000" b="1" i="0" u="none" strike="noStrike" dirty="0">
                <a:solidFill>
                  <a:srgbClr val="273582"/>
                </a:solidFill>
                <a:effectLst/>
                <a:latin typeface="Arial" panose="020B0604020202020204" pitchFamily="34" charset="0"/>
              </a:rPr>
              <a:t>(</a:t>
            </a:r>
            <a:r>
              <a:rPr lang="en-US" sz="6000" b="0" i="0" dirty="0">
                <a:solidFill>
                  <a:srgbClr val="273582"/>
                </a:solidFill>
                <a:effectLst/>
                <a:latin typeface="Arial" panose="020B0604020202020204" pitchFamily="34" charset="0"/>
                <a:cs typeface="Arial" panose="020B0604020202020204" pitchFamily="34" charset="0"/>
              </a:rPr>
              <a:t>٢</a:t>
            </a:r>
            <a:endParaRPr lang="ar-LB" sz="6000" b="1" dirty="0">
              <a:solidFill>
                <a:srgbClr val="273582"/>
              </a:solidFill>
              <a:effectLst/>
            </a:endParaRPr>
          </a:p>
        </p:txBody>
      </p:sp>
    </p:spTree>
    <p:extLst>
      <p:ext uri="{BB962C8B-B14F-4D97-AF65-F5344CB8AC3E}">
        <p14:creationId xmlns:p14="http://schemas.microsoft.com/office/powerpoint/2010/main" val="6910207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07399" y="530128"/>
            <a:ext cx="10923425"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لازم أحب كل الناس</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لازم … لازم</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أنا لازم أقبل كل الناس</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لازم… لازم</a:t>
            </a:r>
            <a:r>
              <a:rPr lang="en-US" sz="6000" b="1" i="0" u="none" strike="noStrike" dirty="0">
                <a:solidFill>
                  <a:srgbClr val="273582"/>
                </a:solidFill>
                <a:effectLst/>
                <a:latin typeface="Arial" panose="020B0604020202020204" pitchFamily="34" charset="0"/>
              </a:rPr>
              <a:t>(</a:t>
            </a:r>
            <a:r>
              <a:rPr lang="en-US" sz="6000" b="0" i="0" dirty="0">
                <a:solidFill>
                  <a:srgbClr val="273582"/>
                </a:solidFill>
                <a:effectLst/>
                <a:latin typeface="Arial" panose="020B0604020202020204" pitchFamily="34" charset="0"/>
                <a:cs typeface="Arial" panose="020B0604020202020204" pitchFamily="34" charset="0"/>
              </a:rPr>
              <a:t>٢</a:t>
            </a:r>
            <a:endParaRPr lang="ar-LB" sz="6000" b="1"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65614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28378" y="617677"/>
            <a:ext cx="10923425"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ربي بيشرق شمسه </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ويمطر أمطار</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على كل خليقته</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وأنا طبعا مش هختار</a:t>
            </a:r>
            <a:r>
              <a:rPr lang="en-US" sz="6000" b="1" i="0" u="none" strike="noStrike" dirty="0">
                <a:solidFill>
                  <a:srgbClr val="273582"/>
                </a:solidFill>
                <a:effectLst/>
                <a:latin typeface="Arial" panose="020B0604020202020204" pitchFamily="34" charset="0"/>
              </a:rPr>
              <a:t>(</a:t>
            </a:r>
            <a:r>
              <a:rPr lang="en-US" sz="6000" b="0" i="0" dirty="0">
                <a:solidFill>
                  <a:srgbClr val="273582"/>
                </a:solidFill>
                <a:effectLst/>
                <a:latin typeface="Arial" panose="020B0604020202020204" pitchFamily="34" charset="0"/>
                <a:cs typeface="Arial" panose="020B0604020202020204" pitchFamily="34" charset="0"/>
              </a:rPr>
              <a:t>٢</a:t>
            </a:r>
            <a:endParaRPr lang="ar-LB" sz="6000" b="1" dirty="0">
              <a:solidFill>
                <a:srgbClr val="273582"/>
              </a:solidFill>
              <a:effectLst/>
            </a:endParaRPr>
          </a:p>
        </p:txBody>
      </p:sp>
    </p:spTree>
    <p:extLst>
      <p:ext uri="{BB962C8B-B14F-4D97-AF65-F5344CB8AC3E}">
        <p14:creationId xmlns:p14="http://schemas.microsoft.com/office/powerpoint/2010/main" val="549359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07399" y="530128"/>
            <a:ext cx="10923425"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لازم أحب كل الناس</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لازم … لازم</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أنا لازم أقبل كل الناس</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لازم… لازم</a:t>
            </a:r>
            <a:r>
              <a:rPr lang="en-US" sz="6000" b="1" i="0" u="none" strike="noStrike" dirty="0">
                <a:solidFill>
                  <a:srgbClr val="273582"/>
                </a:solidFill>
                <a:effectLst/>
                <a:latin typeface="Arial" panose="020B0604020202020204" pitchFamily="34" charset="0"/>
              </a:rPr>
              <a:t>(</a:t>
            </a:r>
            <a:r>
              <a:rPr lang="en-US" sz="6000" b="0" i="0" dirty="0">
                <a:solidFill>
                  <a:srgbClr val="273582"/>
                </a:solidFill>
                <a:effectLst/>
                <a:latin typeface="Arial" panose="020B0604020202020204" pitchFamily="34" charset="0"/>
                <a:cs typeface="Arial" panose="020B0604020202020204" pitchFamily="34" charset="0"/>
              </a:rPr>
              <a:t>٢</a:t>
            </a:r>
            <a:endParaRPr lang="ar-LB" sz="6000" b="1"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1901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07399" y="1477047"/>
            <a:ext cx="10923425" cy="2713243"/>
          </a:xfrm>
          <a:prstGeom prst="rect">
            <a:avLst/>
          </a:prstGeom>
        </p:spPr>
        <p:txBody>
          <a:bodyPr wrap="square">
            <a:spAutoFit/>
          </a:bodyPr>
          <a:lstStyle/>
          <a:p>
            <a:pPr algn="ctr" rtl="1">
              <a:lnSpc>
                <a:spcPct val="150000"/>
              </a:lnSpc>
              <a:spcBef>
                <a:spcPts val="0"/>
              </a:spcBef>
              <a:spcAft>
                <a:spcPts val="0"/>
              </a:spcAft>
            </a:pPr>
            <a:r>
              <a:rPr lang="ar-LB" sz="6000" b="1" dirty="0">
                <a:solidFill>
                  <a:srgbClr val="273582"/>
                </a:solidFill>
                <a:effectLst/>
              </a:rPr>
              <a:t> (</a:t>
            </a:r>
            <a:r>
              <a:rPr lang="ar-LB" sz="6000" b="1" i="0" u="none" strike="noStrike" dirty="0">
                <a:solidFill>
                  <a:srgbClr val="273582"/>
                </a:solidFill>
                <a:effectLst/>
                <a:latin typeface="Arial" panose="020B0604020202020204" pitchFamily="34" charset="0"/>
              </a:rPr>
              <a:t>بحب اللي حبوني أو محبونيش</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من غير حب يسوع مش ممكن </a:t>
            </a:r>
            <a:r>
              <a:rPr lang="ar-LB" sz="6000" b="1" dirty="0">
                <a:solidFill>
                  <a:srgbClr val="273582"/>
                </a:solidFill>
              </a:rPr>
              <a:t>أعيش)</a:t>
            </a:r>
            <a:r>
              <a:rPr lang="en-US" sz="6000" b="0" i="0" dirty="0">
                <a:solidFill>
                  <a:srgbClr val="273582"/>
                </a:solidFill>
                <a:effectLst/>
                <a:latin typeface="Arial" panose="020B0604020202020204" pitchFamily="34" charset="0"/>
                <a:cs typeface="Arial" panose="020B0604020202020204" pitchFamily="34" charset="0"/>
              </a:rPr>
              <a:t> ٢</a:t>
            </a:r>
            <a:endParaRPr lang="en-US" sz="6000" b="1" dirty="0">
              <a:solidFill>
                <a:srgbClr val="273582"/>
              </a:solidFill>
            </a:endParaRPr>
          </a:p>
        </p:txBody>
      </p:sp>
    </p:spTree>
    <p:extLst>
      <p:ext uri="{BB962C8B-B14F-4D97-AF65-F5344CB8AC3E}">
        <p14:creationId xmlns:p14="http://schemas.microsoft.com/office/powerpoint/2010/main" val="42909777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3356</TotalTime>
  <Words>1906</Words>
  <Application>Microsoft Macintosh PowerPoint</Application>
  <PresentationFormat>Widescreen</PresentationFormat>
  <Paragraphs>258</Paragraphs>
  <Slides>38</Slides>
  <Notes>16</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777</cp:revision>
  <dcterms:created xsi:type="dcterms:W3CDTF">2020-02-20T11:27:55Z</dcterms:created>
  <dcterms:modified xsi:type="dcterms:W3CDTF">2023-06-01T11:53:14Z</dcterms:modified>
</cp:coreProperties>
</file>